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22"/>
  </p:notesMasterIdLst>
  <p:sldIdLst>
    <p:sldId id="256" r:id="rId2"/>
    <p:sldId id="257" r:id="rId3"/>
    <p:sldId id="276" r:id="rId4"/>
    <p:sldId id="268" r:id="rId5"/>
    <p:sldId id="269" r:id="rId6"/>
    <p:sldId id="270" r:id="rId7"/>
    <p:sldId id="277" r:id="rId8"/>
    <p:sldId id="258" r:id="rId9"/>
    <p:sldId id="259" r:id="rId10"/>
    <p:sldId id="260" r:id="rId11"/>
    <p:sldId id="261" r:id="rId12"/>
    <p:sldId id="279" r:id="rId13"/>
    <p:sldId id="281" r:id="rId14"/>
    <p:sldId id="280" r:id="rId15"/>
    <p:sldId id="264" r:id="rId16"/>
    <p:sldId id="263" r:id="rId17"/>
    <p:sldId id="272" r:id="rId18"/>
    <p:sldId id="273" r:id="rId19"/>
    <p:sldId id="271" r:id="rId20"/>
    <p:sldId id="274"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C9D4"/>
    <a:srgbClr val="4D6759"/>
    <a:srgbClr val="40564A"/>
    <a:srgbClr val="C06F16"/>
    <a:srgbClr val="E89438"/>
    <a:srgbClr val="F7CE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61" autoAdjust="0"/>
    <p:restoredTop sz="94435" autoAdjust="0"/>
  </p:normalViewPr>
  <p:slideViewPr>
    <p:cSldViewPr snapToGrid="0">
      <p:cViewPr varScale="1">
        <p:scale>
          <a:sx n="153" d="100"/>
          <a:sy n="153" d="100"/>
        </p:scale>
        <p:origin x="108"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Series 1</c:v>
                </c:pt>
              </c:strCache>
            </c:strRef>
          </c:tx>
          <c:dPt>
            <c:idx val="0"/>
            <c:bubble3D val="0"/>
            <c:spPr>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w="19050">
                <a:solidFill>
                  <a:schemeClr val="lt1"/>
                </a:solidFill>
              </a:ln>
              <a:effectLst/>
            </c:spPr>
            <c:extLst>
              <c:ext xmlns:c16="http://schemas.microsoft.com/office/drawing/2014/chart" uri="{C3380CC4-5D6E-409C-BE32-E72D297353CC}">
                <c16:uniqueId val="{00000001-0FAA-4DB4-95D7-27D8BE985A61}"/>
              </c:ext>
            </c:extLst>
          </c:dPt>
          <c:dPt>
            <c:idx val="1"/>
            <c:bubble3D val="0"/>
            <c:spPr>
              <a:gradFill flip="none" rotWithShape="1">
                <a:gsLst>
                  <a:gs pos="0">
                    <a:schemeClr val="accent2">
                      <a:lumMod val="0"/>
                      <a:lumOff val="100000"/>
                    </a:schemeClr>
                  </a:gs>
                  <a:gs pos="23000">
                    <a:schemeClr val="accent2">
                      <a:lumMod val="0"/>
                      <a:lumOff val="100000"/>
                    </a:schemeClr>
                  </a:gs>
                  <a:gs pos="100000">
                    <a:schemeClr val="accent2">
                      <a:lumMod val="100000"/>
                    </a:schemeClr>
                  </a:gs>
                </a:gsLst>
                <a:path path="circle">
                  <a:fillToRect l="50000" t="-80000" r="50000" b="180000"/>
                </a:path>
                <a:tileRect/>
              </a:gradFill>
              <a:ln w="19050">
                <a:solidFill>
                  <a:schemeClr val="lt1"/>
                </a:solidFill>
              </a:ln>
              <a:effectLst/>
            </c:spPr>
            <c:extLst>
              <c:ext xmlns:c16="http://schemas.microsoft.com/office/drawing/2014/chart" uri="{C3380CC4-5D6E-409C-BE32-E72D297353CC}">
                <c16:uniqueId val="{00000002-0FAA-4DB4-95D7-27D8BE985A61}"/>
              </c:ext>
            </c:extLst>
          </c:dPt>
          <c:dPt>
            <c:idx val="2"/>
            <c:bubble3D val="0"/>
            <c:spPr>
              <a:gradFill flip="none" rotWithShape="1">
                <a:gsLst>
                  <a:gs pos="0">
                    <a:schemeClr val="accent3">
                      <a:lumMod val="0"/>
                      <a:lumOff val="100000"/>
                    </a:schemeClr>
                  </a:gs>
                  <a:gs pos="23000">
                    <a:schemeClr val="accent3">
                      <a:lumMod val="0"/>
                      <a:lumOff val="100000"/>
                    </a:schemeClr>
                  </a:gs>
                  <a:gs pos="100000">
                    <a:schemeClr val="accent3">
                      <a:lumMod val="100000"/>
                    </a:schemeClr>
                  </a:gs>
                </a:gsLst>
                <a:path path="circle">
                  <a:fillToRect l="50000" t="-80000" r="50000" b="180000"/>
                </a:path>
                <a:tileRect/>
              </a:gradFill>
              <a:ln w="19050">
                <a:solidFill>
                  <a:schemeClr val="lt1"/>
                </a:solidFill>
              </a:ln>
              <a:effectLst/>
            </c:spPr>
            <c:extLst>
              <c:ext xmlns:c16="http://schemas.microsoft.com/office/drawing/2014/chart" uri="{C3380CC4-5D6E-409C-BE32-E72D297353CC}">
                <c16:uniqueId val="{00000003-0FAA-4DB4-95D7-27D8BE985A61}"/>
              </c:ext>
            </c:extLst>
          </c:dPt>
          <c:dLbls>
            <c:dLbl>
              <c:idx val="0"/>
              <c:layout>
                <c:manualLayout>
                  <c:x val="-1.2399322625981301E-2"/>
                  <c:y val="5.6508102578140497E-3"/>
                </c:manualLayout>
              </c:layout>
              <c:tx>
                <c:rich>
                  <a:bodyPr rot="0" spcFirstLastPara="1" vertOverflow="ellipsis" vert="horz" wrap="square" lIns="38100" tIns="19050" rIns="38100" bIns="19050" anchor="ctr" anchorCtr="1">
                    <a:noAutofit/>
                  </a:bodyPr>
                  <a:lstStyle/>
                  <a:p>
                    <a:pPr>
                      <a:defRPr sz="1197" b="1" i="0" u="none" strike="noStrike" kern="1200" baseline="0">
                        <a:solidFill>
                          <a:schemeClr val="dk1">
                            <a:lumMod val="75000"/>
                            <a:lumOff val="25000"/>
                          </a:schemeClr>
                        </a:solidFill>
                        <a:latin typeface="+mn-lt"/>
                        <a:ea typeface="+mn-ea"/>
                        <a:cs typeface="+mn-cs"/>
                      </a:defRPr>
                    </a:pPr>
                    <a:fld id="{3923DB8F-092A-4962-BBE5-CAA02A3E9480}" type="CELLRANGE">
                      <a:rPr lang="en-US" baseline="0" dirty="0"/>
                      <a:pPr>
                        <a:defRPr b="1"/>
                      </a:pPr>
                      <a:t>[CELLRANGE]</a:t>
                    </a:fld>
                    <a:r>
                      <a:rPr lang="en-US" baseline="0" dirty="0"/>
                      <a:t>: </a:t>
                    </a:r>
                    <a:fld id="{419D19FD-1BFE-444D-B32C-5C6DFD700470}" type="VALUE">
                      <a:rPr lang="en-US" baseline="0" dirty="0"/>
                      <a:pPr>
                        <a:defRPr b="1"/>
                      </a:pPr>
                      <a:t>[VALUE]</a:t>
                    </a:fld>
                    <a:endParaRPr lang="en-US" baseline="0" dirty="0"/>
                  </a:p>
                </c:rich>
              </c:tx>
              <c:spPr>
                <a:noFill/>
                <a:ln>
                  <a:noFill/>
                </a:ln>
                <a:effectLst/>
              </c:spPr>
              <c:txPr>
                <a:bodyPr rot="0" spcFirstLastPara="1" vertOverflow="ellipsis" vert="horz" wrap="square" lIns="38100" tIns="19050" rIns="38100" bIns="19050" anchor="ctr" anchorCtr="1">
                  <a:noAutofit/>
                </a:bodyPr>
                <a:lstStyle/>
                <a:p>
                  <a:pPr>
                    <a:defRPr sz="1197" b="1" i="0" u="none" strike="noStrike" kern="1200" baseline="0">
                      <a:solidFill>
                        <a:schemeClr val="dk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eparator>: </c:separator>
              <c:extLst>
                <c:ext xmlns:c15="http://schemas.microsoft.com/office/drawing/2012/chart" uri="{CE6537A1-D6FC-4f65-9D91-7224C49458BB}">
                  <c15:layout>
                    <c:manualLayout>
                      <c:w val="0.25651098682498702"/>
                      <c:h val="4.5113398976723999E-2"/>
                    </c:manualLayout>
                  </c15:layout>
                  <c15:dlblFieldTable/>
                  <c15:showDataLabelsRange val="1"/>
                </c:ext>
                <c:ext xmlns:c16="http://schemas.microsoft.com/office/drawing/2014/chart" uri="{C3380CC4-5D6E-409C-BE32-E72D297353CC}">
                  <c16:uniqueId val="{00000001-0FAA-4DB4-95D7-27D8BE985A61}"/>
                </c:ext>
              </c:extLst>
            </c:dLbl>
            <c:dLbl>
              <c:idx val="1"/>
              <c:tx>
                <c:rich>
                  <a:bodyPr/>
                  <a:lstStyle/>
                  <a:p>
                    <a:fld id="{61B03F9D-6063-47E1-8450-385CF7D4D938}" type="CELLRANGE">
                      <a:rPr lang="en-US"/>
                      <a:pPr/>
                      <a:t>[CELLRANGE]</a:t>
                    </a:fld>
                    <a:r>
                      <a:rPr lang="en-US" baseline="0"/>
                      <a:t>: </a:t>
                    </a:r>
                    <a:fld id="{AC24EF00-F703-4FF6-9B52-B3FCD00345F7}" type="VALUE">
                      <a:rPr lang="en-US" baseline="0"/>
                      <a:pPr/>
                      <a:t>[VALUE]</a:t>
                    </a:fld>
                    <a:endParaRPr lang="en-US" baseline="0"/>
                  </a:p>
                </c:rich>
              </c:tx>
              <c:dLblPos val="bestFit"/>
              <c:showLegendKey val="0"/>
              <c:showVal val="1"/>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0FAA-4DB4-95D7-27D8BE985A61}"/>
                </c:ext>
              </c:extLst>
            </c:dLbl>
            <c:dLbl>
              <c:idx val="2"/>
              <c:tx>
                <c:rich>
                  <a:bodyPr/>
                  <a:lstStyle/>
                  <a:p>
                    <a:fld id="{56D4566A-5244-4D5A-98B0-B120F9CF8017}" type="CELLRANGE">
                      <a:rPr lang="en-US"/>
                      <a:pPr/>
                      <a:t>[CELLRANGE]</a:t>
                    </a:fld>
                    <a:r>
                      <a:rPr lang="en-US" baseline="0"/>
                      <a:t>: </a:t>
                    </a:r>
                    <a:fld id="{DA85AE07-EA91-42AC-9EF9-5F261255FA6F}" type="VALUE">
                      <a:rPr lang="en-US" baseline="0"/>
                      <a:pPr/>
                      <a:t>[VALUE]</a:t>
                    </a:fld>
                    <a:endParaRPr lang="en-US" baseline="0"/>
                  </a:p>
                </c:rich>
              </c:tx>
              <c:dLblPos val="bestFit"/>
              <c:showLegendKey val="0"/>
              <c:showVal val="1"/>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0FAA-4DB4-95D7-27D8BE985A61}"/>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dk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eparator>: </c:separator>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15:showDataLabelsRange val="1"/>
              </c:ext>
            </c:extLst>
          </c:dLbls>
          <c:cat>
            <c:strRef>
              <c:f>Sheet1!$A$2:$A$4</c:f>
              <c:strCache>
                <c:ptCount val="3"/>
                <c:pt idx="0">
                  <c:v>Chatbot</c:v>
                </c:pt>
                <c:pt idx="1">
                  <c:v>Website</c:v>
                </c:pt>
                <c:pt idx="2">
                  <c:v>App</c:v>
                </c:pt>
              </c:strCache>
            </c:strRef>
          </c:cat>
          <c:val>
            <c:numRef>
              <c:f>Sheet1!$B$2:$B$4</c:f>
              <c:numCache>
                <c:formatCode>General</c:formatCode>
                <c:ptCount val="3"/>
                <c:pt idx="0">
                  <c:v>1</c:v>
                </c:pt>
                <c:pt idx="1">
                  <c:v>80</c:v>
                </c:pt>
                <c:pt idx="2">
                  <c:v>18</c:v>
                </c:pt>
              </c:numCache>
            </c:numRef>
          </c:val>
          <c:extLst>
            <c:ext xmlns:c15="http://schemas.microsoft.com/office/drawing/2012/chart" uri="{02D57815-91ED-43cb-92C2-25804820EDAC}">
              <c15:datalabelsRange>
                <c15:f>Sheet1!$A$2:$A$4</c15:f>
                <c15:dlblRangeCache>
                  <c:ptCount val="3"/>
                  <c:pt idx="0">
                    <c:v>Chatbot</c:v>
                  </c:pt>
                  <c:pt idx="1">
                    <c:v>Website</c:v>
                  </c:pt>
                  <c:pt idx="2">
                    <c:v>App</c:v>
                  </c:pt>
                </c15:dlblRangeCache>
              </c15:datalabelsRange>
            </c:ext>
            <c:ext xmlns:c16="http://schemas.microsoft.com/office/drawing/2014/chart" uri="{C3380CC4-5D6E-409C-BE32-E72D297353CC}">
              <c16:uniqueId val="{00000000-0FAA-4DB4-95D7-27D8BE985A61}"/>
            </c:ext>
          </c:extLst>
        </c:ser>
        <c:dLbls>
          <c:dLblPos val="ctr"/>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Series 1</c:v>
                </c:pt>
              </c:strCache>
            </c:strRef>
          </c:tx>
          <c:dPt>
            <c:idx val="0"/>
            <c:bubble3D val="0"/>
            <c:spPr>
              <a:gradFill flip="none" rotWithShape="1">
                <a:gsLst>
                  <a:gs pos="0">
                    <a:schemeClr val="accent1">
                      <a:lumMod val="0"/>
                      <a:lumOff val="100000"/>
                    </a:schemeClr>
                  </a:gs>
                  <a:gs pos="21000">
                    <a:schemeClr val="accent1">
                      <a:lumMod val="0"/>
                      <a:lumOff val="100000"/>
                    </a:schemeClr>
                  </a:gs>
                  <a:gs pos="100000">
                    <a:schemeClr val="accent1">
                      <a:lumMod val="100000"/>
                    </a:schemeClr>
                  </a:gs>
                </a:gsLst>
                <a:path path="circle">
                  <a:fillToRect l="50000" t="-80000" r="50000" b="180000"/>
                </a:path>
                <a:tileRect/>
              </a:gradFill>
              <a:ln w="19050">
                <a:solidFill>
                  <a:schemeClr val="lt1"/>
                </a:solidFill>
              </a:ln>
              <a:effectLst/>
            </c:spPr>
            <c:extLst>
              <c:ext xmlns:c16="http://schemas.microsoft.com/office/drawing/2014/chart" uri="{C3380CC4-5D6E-409C-BE32-E72D297353CC}">
                <c16:uniqueId val="{00000001-B3A0-4CB8-A346-5EB9756A7E8B}"/>
              </c:ext>
            </c:extLst>
          </c:dPt>
          <c:dPt>
            <c:idx val="1"/>
            <c:bubble3D val="0"/>
            <c:spPr>
              <a:gradFill flip="none" rotWithShape="1">
                <a:gsLst>
                  <a:gs pos="0">
                    <a:schemeClr val="accent2">
                      <a:lumMod val="0"/>
                      <a:lumOff val="100000"/>
                    </a:schemeClr>
                  </a:gs>
                  <a:gs pos="23000">
                    <a:schemeClr val="accent2">
                      <a:lumMod val="0"/>
                      <a:lumOff val="100000"/>
                    </a:schemeClr>
                  </a:gs>
                  <a:gs pos="100000">
                    <a:schemeClr val="accent2">
                      <a:lumMod val="100000"/>
                    </a:schemeClr>
                  </a:gs>
                </a:gsLst>
                <a:path path="circle">
                  <a:fillToRect l="50000" t="-80000" r="50000" b="180000"/>
                </a:path>
                <a:tileRect/>
              </a:gradFill>
              <a:ln w="19050">
                <a:solidFill>
                  <a:schemeClr val="lt1"/>
                </a:solidFill>
              </a:ln>
              <a:effectLst/>
            </c:spPr>
            <c:extLst>
              <c:ext xmlns:c16="http://schemas.microsoft.com/office/drawing/2014/chart" uri="{C3380CC4-5D6E-409C-BE32-E72D297353CC}">
                <c16:uniqueId val="{00000003-B3A0-4CB8-A346-5EB9756A7E8B}"/>
              </c:ext>
            </c:extLst>
          </c:dPt>
          <c:dPt>
            <c:idx val="2"/>
            <c:bubble3D val="0"/>
            <c:spPr>
              <a:gradFill>
                <a:gsLst>
                  <a:gs pos="0">
                    <a:schemeClr val="accent3">
                      <a:lumMod val="0"/>
                      <a:lumOff val="100000"/>
                    </a:schemeClr>
                  </a:gs>
                  <a:gs pos="23000">
                    <a:schemeClr val="accent3">
                      <a:lumMod val="0"/>
                      <a:lumOff val="100000"/>
                    </a:schemeClr>
                  </a:gs>
                  <a:gs pos="100000">
                    <a:schemeClr val="accent3">
                      <a:lumMod val="100000"/>
                    </a:schemeClr>
                  </a:gs>
                </a:gsLst>
                <a:path path="circle">
                  <a:fillToRect l="50000" t="-80000" r="50000" b="180000"/>
                </a:path>
              </a:gradFill>
              <a:ln w="19050">
                <a:solidFill>
                  <a:schemeClr val="lt1"/>
                </a:solidFill>
              </a:ln>
              <a:effectLst/>
            </c:spPr>
            <c:extLst>
              <c:ext xmlns:c16="http://schemas.microsoft.com/office/drawing/2014/chart" uri="{C3380CC4-5D6E-409C-BE32-E72D297353CC}">
                <c16:uniqueId val="{00000005-B3A0-4CB8-A346-5EB9756A7E8B}"/>
              </c:ext>
            </c:extLst>
          </c:dPt>
          <c:dLbls>
            <c:dLbl>
              <c:idx val="0"/>
              <c:tx>
                <c:rich>
                  <a:bodyPr/>
                  <a:lstStyle/>
                  <a:p>
                    <a:fld id="{1DE9F1AD-CA07-4A29-978A-8F95AD3B99C6}" type="CELLRANGE">
                      <a:rPr lang="en-US"/>
                      <a:pPr/>
                      <a:t>[CELLRANGE]</a:t>
                    </a:fld>
                    <a:r>
                      <a:rPr lang="en-US" baseline="0"/>
                      <a:t>: </a:t>
                    </a:r>
                    <a:fld id="{0535EB1F-4CF5-4397-BC86-D3CAD4313C44}" type="VALUE">
                      <a:rPr lang="en-US" baseline="0"/>
                      <a:pPr/>
                      <a:t>[VALUE]</a:t>
                    </a:fld>
                    <a:endParaRPr lang="en-US" baseline="0"/>
                  </a:p>
                </c:rich>
              </c:tx>
              <c:dLblPos val="bestFit"/>
              <c:showLegendKey val="0"/>
              <c:showVal val="1"/>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B3A0-4CB8-A346-5EB9756A7E8B}"/>
                </c:ext>
              </c:extLst>
            </c:dLbl>
            <c:dLbl>
              <c:idx val="1"/>
              <c:tx>
                <c:rich>
                  <a:bodyPr/>
                  <a:lstStyle/>
                  <a:p>
                    <a:fld id="{B6EC8AE8-1AE9-41CA-A245-78352C1AC5C7}" type="CELLRANGE">
                      <a:rPr lang="en-US"/>
                      <a:pPr/>
                      <a:t>[CELLRANGE]</a:t>
                    </a:fld>
                    <a:r>
                      <a:rPr lang="en-US" baseline="0"/>
                      <a:t>: </a:t>
                    </a:r>
                    <a:fld id="{916EB00E-6D6F-4079-8460-B8980E5F27A4}" type="VALUE">
                      <a:rPr lang="en-US" baseline="0"/>
                      <a:pPr/>
                      <a:t>[VALUE]</a:t>
                    </a:fld>
                    <a:endParaRPr lang="en-US" baseline="0"/>
                  </a:p>
                </c:rich>
              </c:tx>
              <c:dLblPos val="bestFit"/>
              <c:showLegendKey val="0"/>
              <c:showVal val="1"/>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3A0-4CB8-A346-5EB9756A7E8B}"/>
                </c:ext>
              </c:extLst>
            </c:dLbl>
            <c:dLbl>
              <c:idx val="2"/>
              <c:tx>
                <c:rich>
                  <a:bodyPr/>
                  <a:lstStyle/>
                  <a:p>
                    <a:fld id="{A393C761-CD0E-486A-84F6-7C73B0D6236D}" type="CELLRANGE">
                      <a:rPr lang="en-US"/>
                      <a:pPr/>
                      <a:t>[CELLRANGE]</a:t>
                    </a:fld>
                    <a:r>
                      <a:rPr lang="en-US" baseline="0"/>
                      <a:t>: </a:t>
                    </a:r>
                    <a:fld id="{8E12B12B-CAF0-4CF5-9668-6C2F35465F2A}" type="VALUE">
                      <a:rPr lang="en-US" baseline="0"/>
                      <a:pPr/>
                      <a:t>[VALUE]</a:t>
                    </a:fld>
                    <a:endParaRPr lang="en-US" baseline="0"/>
                  </a:p>
                </c:rich>
              </c:tx>
              <c:dLblPos val="bestFit"/>
              <c:showLegendKey val="0"/>
              <c:showVal val="1"/>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3A0-4CB8-A346-5EB9756A7E8B}"/>
                </c:ext>
              </c:extLst>
            </c:dLbl>
            <c:spPr>
              <a:noFill/>
              <a:ln>
                <a:noFill/>
              </a:ln>
              <a:effectLst/>
            </c:spPr>
            <c:txPr>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eparator>: </c:separator>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15:showDataLabelsRange val="1"/>
              </c:ext>
            </c:extLst>
          </c:dLbls>
          <c:cat>
            <c:strRef>
              <c:f>Sheet1!$A$2:$A$4</c:f>
              <c:strCache>
                <c:ptCount val="3"/>
                <c:pt idx="0">
                  <c:v>Chatbot</c:v>
                </c:pt>
                <c:pt idx="1">
                  <c:v>Website</c:v>
                </c:pt>
                <c:pt idx="2">
                  <c:v>App</c:v>
                </c:pt>
              </c:strCache>
            </c:strRef>
          </c:cat>
          <c:val>
            <c:numRef>
              <c:f>Sheet1!$B$2:$B$4</c:f>
              <c:numCache>
                <c:formatCode>General</c:formatCode>
                <c:ptCount val="3"/>
                <c:pt idx="0">
                  <c:v>13</c:v>
                </c:pt>
                <c:pt idx="1">
                  <c:v>63</c:v>
                </c:pt>
                <c:pt idx="2">
                  <c:v>24</c:v>
                </c:pt>
              </c:numCache>
            </c:numRef>
          </c:val>
          <c:extLst>
            <c:ext xmlns:c15="http://schemas.microsoft.com/office/drawing/2012/chart" uri="{02D57815-91ED-43cb-92C2-25804820EDAC}">
              <c15:datalabelsRange>
                <c15:f>Sheet1!$A$2:$A$4</c15:f>
                <c15:dlblRangeCache>
                  <c:ptCount val="3"/>
                  <c:pt idx="0">
                    <c:v>Chatbot</c:v>
                  </c:pt>
                  <c:pt idx="1">
                    <c:v>Website</c:v>
                  </c:pt>
                  <c:pt idx="2">
                    <c:v>App</c:v>
                  </c:pt>
                </c15:dlblRangeCache>
              </c15:datalabelsRange>
            </c:ext>
            <c:ext xmlns:c16="http://schemas.microsoft.com/office/drawing/2014/chart" uri="{C3380CC4-5D6E-409C-BE32-E72D297353CC}">
              <c16:uniqueId val="{00000006-B3A0-4CB8-A346-5EB9756A7E8B}"/>
            </c:ext>
          </c:extLst>
        </c:ser>
        <c:dLbls>
          <c:dLblPos val="ctr"/>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b="1">
          <a:latin typeface="+mn-lt"/>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6">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cap="none" spc="0" normalizeH="0" baseline="0"/>
  </cs:categoryAxis>
  <cs:chartArea>
    <cs:lnRef idx="0"/>
    <cs:fillRef idx="0"/>
    <cs:effectRef idx="0"/>
    <cs:fontRef idx="minor">
      <a:schemeClr val="dk1"/>
    </cs:fontRef>
    <cs:spPr>
      <a:pattFill prst="dkDnDiag">
        <a:fgClr>
          <a:schemeClr val="lt1"/>
        </a:fgClr>
        <a:bgClr>
          <a:schemeClr val="dk1">
            <a:lumMod val="10000"/>
            <a:lumOff val="90000"/>
          </a:schemeClr>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19050">
        <a:solidFill>
          <a:schemeClr val="lt1"/>
        </a:solidFill>
      </a:ln>
    </cs:spPr>
  </cs:dataPoint>
  <cs:dataPoint3D>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50800">
        <a:solidFill>
          <a:schemeClr val="lt1"/>
        </a:solidFill>
      </a:ln>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50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6">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cap="none" spc="0" normalizeH="0" baseline="0"/>
  </cs:categoryAxis>
  <cs:chartArea>
    <cs:lnRef idx="0"/>
    <cs:fillRef idx="0"/>
    <cs:effectRef idx="0"/>
    <cs:fontRef idx="minor">
      <a:schemeClr val="dk1"/>
    </cs:fontRef>
    <cs:spPr>
      <a:pattFill prst="dkDnDiag">
        <a:fgClr>
          <a:schemeClr val="lt1"/>
        </a:fgClr>
        <a:bgClr>
          <a:schemeClr val="dk1">
            <a:lumMod val="10000"/>
            <a:lumOff val="90000"/>
          </a:schemeClr>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19050">
        <a:solidFill>
          <a:schemeClr val="lt1"/>
        </a:solidFill>
      </a:ln>
    </cs:spPr>
  </cs:dataPoint>
  <cs:dataPoint3D>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50800">
        <a:solidFill>
          <a:schemeClr val="lt1"/>
        </a:solidFill>
      </a:ln>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50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A3A4ED-0D4E-42B1-A475-12869A2FA002}" type="datetimeFigureOut">
              <a:rPr lang="en-NZ" smtClean="0"/>
              <a:t>27/03/2018</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B507D0-4B33-40AA-9220-E27A3DF80037}" type="slidenum">
              <a:rPr lang="en-NZ" smtClean="0"/>
              <a:t>‹#›</a:t>
            </a:fld>
            <a:endParaRPr lang="en-NZ"/>
          </a:p>
        </p:txBody>
      </p:sp>
    </p:spTree>
    <p:extLst>
      <p:ext uri="{BB962C8B-B14F-4D97-AF65-F5344CB8AC3E}">
        <p14:creationId xmlns:p14="http://schemas.microsoft.com/office/powerpoint/2010/main" val="3914650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34B507D0-4B33-40AA-9220-E27A3DF80037}" type="slidenum">
              <a:rPr lang="en-NZ" smtClean="0"/>
              <a:t>4</a:t>
            </a:fld>
            <a:endParaRPr lang="en-NZ"/>
          </a:p>
        </p:txBody>
      </p:sp>
    </p:spTree>
    <p:extLst>
      <p:ext uri="{BB962C8B-B14F-4D97-AF65-F5344CB8AC3E}">
        <p14:creationId xmlns:p14="http://schemas.microsoft.com/office/powerpoint/2010/main" val="814140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3A571A71-22B1-40B0-82E9-B94787CC5DE0}" type="datetimeFigureOut">
              <a:rPr lang="en-AU" smtClean="0"/>
              <a:t>27/03/2018</a:t>
            </a:fld>
            <a:endParaRPr lang="en-AU"/>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AU"/>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C13F9C5-484A-4BAC-9EE2-512EC567E62C}" type="slidenum">
              <a:rPr lang="en-AU" smtClean="0"/>
              <a:t>‹#›</a:t>
            </a:fld>
            <a:endParaRPr lang="en-AU"/>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4948238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571A71-22B1-40B0-82E9-B94787CC5DE0}" type="datetimeFigureOut">
              <a:rPr lang="en-AU" smtClean="0"/>
              <a:t>27/03/2018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C13F9C5-484A-4BAC-9EE2-512EC567E62C}" type="slidenum">
              <a:rPr lang="en-AU" smtClean="0"/>
              <a:t>‹#›</a:t>
            </a:fld>
            <a:endParaRPr lang="en-AU"/>
          </a:p>
        </p:txBody>
      </p:sp>
    </p:spTree>
    <p:extLst>
      <p:ext uri="{BB962C8B-B14F-4D97-AF65-F5344CB8AC3E}">
        <p14:creationId xmlns:p14="http://schemas.microsoft.com/office/powerpoint/2010/main" val="3415900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571A71-22B1-40B0-82E9-B94787CC5DE0}" type="datetimeFigureOut">
              <a:rPr lang="en-AU" smtClean="0"/>
              <a:t>27/03/2018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C13F9C5-484A-4BAC-9EE2-512EC567E62C}" type="slidenum">
              <a:rPr lang="en-AU" smtClean="0"/>
              <a:t>‹#›</a:t>
            </a:fld>
            <a:endParaRPr lang="en-AU"/>
          </a:p>
        </p:txBody>
      </p:sp>
    </p:spTree>
    <p:extLst>
      <p:ext uri="{BB962C8B-B14F-4D97-AF65-F5344CB8AC3E}">
        <p14:creationId xmlns:p14="http://schemas.microsoft.com/office/powerpoint/2010/main" val="3912366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571A71-22B1-40B0-82E9-B94787CC5DE0}" type="datetimeFigureOut">
              <a:rPr lang="en-AU" smtClean="0"/>
              <a:t>27/03/2018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C13F9C5-484A-4BAC-9EE2-512EC567E62C}" type="slidenum">
              <a:rPr lang="en-AU" smtClean="0"/>
              <a:t>‹#›</a:t>
            </a:fld>
            <a:endParaRPr lang="en-AU"/>
          </a:p>
        </p:txBody>
      </p:sp>
    </p:spTree>
    <p:extLst>
      <p:ext uri="{BB962C8B-B14F-4D97-AF65-F5344CB8AC3E}">
        <p14:creationId xmlns:p14="http://schemas.microsoft.com/office/powerpoint/2010/main" val="866090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A571A71-22B1-40B0-82E9-B94787CC5DE0}" type="datetimeFigureOut">
              <a:rPr lang="en-AU" smtClean="0"/>
              <a:t>27/03/2018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C13F9C5-484A-4BAC-9EE2-512EC567E62C}" type="slidenum">
              <a:rPr lang="en-AU" smtClean="0"/>
              <a:t>‹#›</a:t>
            </a:fld>
            <a:endParaRPr lang="en-AU"/>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66709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A571A71-22B1-40B0-82E9-B94787CC5DE0}" type="datetimeFigureOut">
              <a:rPr lang="en-AU" smtClean="0"/>
              <a:t>27/03/2018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4C13F9C5-484A-4BAC-9EE2-512EC567E62C}" type="slidenum">
              <a:rPr lang="en-AU" smtClean="0"/>
              <a:t>‹#›</a:t>
            </a:fld>
            <a:endParaRPr lang="en-AU"/>
          </a:p>
        </p:txBody>
      </p:sp>
    </p:spTree>
    <p:extLst>
      <p:ext uri="{BB962C8B-B14F-4D97-AF65-F5344CB8AC3E}">
        <p14:creationId xmlns:p14="http://schemas.microsoft.com/office/powerpoint/2010/main" val="172089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A571A71-22B1-40B0-82E9-B94787CC5DE0}" type="datetimeFigureOut">
              <a:rPr lang="en-AU" smtClean="0"/>
              <a:t>27/03/2018</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4C13F9C5-484A-4BAC-9EE2-512EC567E62C}" type="slidenum">
              <a:rPr lang="en-AU" smtClean="0"/>
              <a:t>‹#›</a:t>
            </a:fld>
            <a:endParaRPr lang="en-AU"/>
          </a:p>
        </p:txBody>
      </p:sp>
    </p:spTree>
    <p:extLst>
      <p:ext uri="{BB962C8B-B14F-4D97-AF65-F5344CB8AC3E}">
        <p14:creationId xmlns:p14="http://schemas.microsoft.com/office/powerpoint/2010/main" val="2823025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A571A71-22B1-40B0-82E9-B94787CC5DE0}" type="datetimeFigureOut">
              <a:rPr lang="en-AU" smtClean="0"/>
              <a:t>27/03/2018</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4C13F9C5-484A-4BAC-9EE2-512EC567E62C}" type="slidenum">
              <a:rPr lang="en-AU" smtClean="0"/>
              <a:t>‹#›</a:t>
            </a:fld>
            <a:endParaRPr lang="en-AU"/>
          </a:p>
        </p:txBody>
      </p:sp>
    </p:spTree>
    <p:extLst>
      <p:ext uri="{BB962C8B-B14F-4D97-AF65-F5344CB8AC3E}">
        <p14:creationId xmlns:p14="http://schemas.microsoft.com/office/powerpoint/2010/main" val="667017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571A71-22B1-40B0-82E9-B94787CC5DE0}" type="datetimeFigureOut">
              <a:rPr lang="en-AU" smtClean="0"/>
              <a:t>27/03/2018</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4C13F9C5-484A-4BAC-9EE2-512EC567E62C}" type="slidenum">
              <a:rPr lang="en-AU" smtClean="0"/>
              <a:t>‹#›</a:t>
            </a:fld>
            <a:endParaRPr lang="en-AU"/>
          </a:p>
        </p:txBody>
      </p:sp>
    </p:spTree>
    <p:extLst>
      <p:ext uri="{BB962C8B-B14F-4D97-AF65-F5344CB8AC3E}">
        <p14:creationId xmlns:p14="http://schemas.microsoft.com/office/powerpoint/2010/main" val="2293256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A571A71-22B1-40B0-82E9-B94787CC5DE0}" type="datetimeFigureOut">
              <a:rPr lang="en-AU" smtClean="0"/>
              <a:t>27/03/2018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4C13F9C5-484A-4BAC-9EE2-512EC567E62C}" type="slidenum">
              <a:rPr lang="en-AU" smtClean="0"/>
              <a:t>‹#›</a:t>
            </a:fld>
            <a:endParaRPr lang="en-AU"/>
          </a:p>
        </p:txBody>
      </p:sp>
    </p:spTree>
    <p:extLst>
      <p:ext uri="{BB962C8B-B14F-4D97-AF65-F5344CB8AC3E}">
        <p14:creationId xmlns:p14="http://schemas.microsoft.com/office/powerpoint/2010/main" val="2323833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A571A71-22B1-40B0-82E9-B94787CC5DE0}" type="datetimeFigureOut">
              <a:rPr lang="en-AU" smtClean="0"/>
              <a:t>27/03/2018</a:t>
            </a:fld>
            <a:endParaRPr lang="en-AU"/>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13F9C5-484A-4BAC-9EE2-512EC567E62C}" type="slidenum">
              <a:rPr lang="en-AU" smtClean="0"/>
              <a:t>‹#›</a:t>
            </a:fld>
            <a:endParaRPr lang="en-AU"/>
          </a:p>
        </p:txBody>
      </p:sp>
    </p:spTree>
    <p:extLst>
      <p:ext uri="{BB962C8B-B14F-4D97-AF65-F5344CB8AC3E}">
        <p14:creationId xmlns:p14="http://schemas.microsoft.com/office/powerpoint/2010/main" val="3431141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3A571A71-22B1-40B0-82E9-B94787CC5DE0}" type="datetimeFigureOut">
              <a:rPr lang="en-AU" smtClean="0"/>
              <a:t>27/03/2018</a:t>
            </a:fld>
            <a:endParaRPr lang="en-AU"/>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AU"/>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C13F9C5-484A-4BAC-9EE2-512EC567E62C}" type="slidenum">
              <a:rPr lang="en-AU" smtClean="0"/>
              <a:t>‹#›</a:t>
            </a:fld>
            <a:endParaRPr lang="en-AU"/>
          </a:p>
        </p:txBody>
      </p:sp>
    </p:spTree>
    <p:extLst>
      <p:ext uri="{BB962C8B-B14F-4D97-AF65-F5344CB8AC3E}">
        <p14:creationId xmlns:p14="http://schemas.microsoft.com/office/powerpoint/2010/main" val="4961135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2.xml"/><Relationship Id="rId5" Type="http://schemas.openxmlformats.org/officeDocument/2006/relationships/image" Target="../media/image26.tiff"/><Relationship Id="rId4" Type="http://schemas.openxmlformats.org/officeDocument/2006/relationships/image" Target="../media/image25.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5F742-8B04-4E86-815D-1EF9C6039186}"/>
              </a:ext>
            </a:extLst>
          </p:cNvPr>
          <p:cNvSpPr>
            <a:spLocks noGrp="1"/>
          </p:cNvSpPr>
          <p:nvPr>
            <p:ph type="ctrTitle"/>
          </p:nvPr>
        </p:nvSpPr>
        <p:spPr/>
        <p:txBody>
          <a:bodyPr/>
          <a:lstStyle/>
          <a:p>
            <a:r>
              <a:rPr lang="en-AU" dirty="0"/>
              <a:t>AI Course Selection</a:t>
            </a:r>
          </a:p>
        </p:txBody>
      </p:sp>
      <p:sp>
        <p:nvSpPr>
          <p:cNvPr id="3" name="Subtitle 2">
            <a:extLst>
              <a:ext uri="{FF2B5EF4-FFF2-40B4-BE49-F238E27FC236}">
                <a16:creationId xmlns:a16="http://schemas.microsoft.com/office/drawing/2014/main" id="{835DD53B-B14E-4955-B18B-920675228126}"/>
              </a:ext>
            </a:extLst>
          </p:cNvPr>
          <p:cNvSpPr>
            <a:spLocks noGrp="1"/>
          </p:cNvSpPr>
          <p:nvPr>
            <p:ph type="subTitle" idx="1"/>
          </p:nvPr>
        </p:nvSpPr>
        <p:spPr/>
        <p:txBody>
          <a:bodyPr/>
          <a:lstStyle/>
          <a:p>
            <a:r>
              <a:rPr lang="en-AU" dirty="0"/>
              <a:t>Project Audit 2</a:t>
            </a:r>
          </a:p>
        </p:txBody>
      </p:sp>
    </p:spTree>
    <p:extLst>
      <p:ext uri="{BB962C8B-B14F-4D97-AF65-F5344CB8AC3E}">
        <p14:creationId xmlns:p14="http://schemas.microsoft.com/office/powerpoint/2010/main" val="2131305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6EDC6-100F-4C2F-B6D6-32480D4B988F}"/>
              </a:ext>
            </a:extLst>
          </p:cNvPr>
          <p:cNvSpPr>
            <a:spLocks noGrp="1"/>
          </p:cNvSpPr>
          <p:nvPr>
            <p:ph type="title"/>
          </p:nvPr>
        </p:nvSpPr>
        <p:spPr/>
        <p:txBody>
          <a:bodyPr/>
          <a:lstStyle/>
          <a:p>
            <a:r>
              <a:rPr lang="en-AU" dirty="0"/>
              <a:t>Data collection</a:t>
            </a:r>
          </a:p>
        </p:txBody>
      </p:sp>
      <p:sp>
        <p:nvSpPr>
          <p:cNvPr id="3" name="Content Placeholder 2">
            <a:extLst>
              <a:ext uri="{FF2B5EF4-FFF2-40B4-BE49-F238E27FC236}">
                <a16:creationId xmlns:a16="http://schemas.microsoft.com/office/drawing/2014/main" id="{54B80A96-5173-4DF7-B248-E39D8F6F12C1}"/>
              </a:ext>
            </a:extLst>
          </p:cNvPr>
          <p:cNvSpPr>
            <a:spLocks noGrp="1"/>
          </p:cNvSpPr>
          <p:nvPr>
            <p:ph idx="1"/>
          </p:nvPr>
        </p:nvSpPr>
        <p:spPr/>
        <p:txBody>
          <a:bodyPr/>
          <a:lstStyle/>
          <a:p>
            <a:r>
              <a:rPr lang="en-AU" dirty="0"/>
              <a:t>Face-to-face interview with an Academic Program Officer at </a:t>
            </a:r>
            <a:r>
              <a:rPr lang="en-AU" dirty="0" err="1"/>
              <a:t>Fenner</a:t>
            </a:r>
            <a:r>
              <a:rPr lang="en-AU" dirty="0"/>
              <a:t> Hall</a:t>
            </a:r>
          </a:p>
          <a:p>
            <a:r>
              <a:rPr lang="en-AU" dirty="0"/>
              <a:t>Results</a:t>
            </a:r>
          </a:p>
          <a:p>
            <a:r>
              <a:rPr lang="en-AU" dirty="0"/>
              <a:t>What we’ve learnt</a:t>
            </a:r>
          </a:p>
          <a:p>
            <a:pPr lvl="1"/>
            <a:r>
              <a:rPr lang="en-AU" dirty="0"/>
              <a:t>Good news is that we’re seeing a trend with multiple sets of data/results</a:t>
            </a:r>
          </a:p>
          <a:p>
            <a:pPr lvl="1"/>
            <a:r>
              <a:rPr lang="en-AU" dirty="0"/>
              <a:t>Forms a good foundation for the define phase</a:t>
            </a:r>
          </a:p>
          <a:p>
            <a:endParaRPr lang="en-AU" dirty="0"/>
          </a:p>
          <a:p>
            <a:r>
              <a:rPr lang="en-AU" dirty="0"/>
              <a:t>Main points?: Expert seems most in agreement with survey results, also includes time scheduling could be the main issue for students</a:t>
            </a:r>
          </a:p>
        </p:txBody>
      </p:sp>
    </p:spTree>
    <p:extLst>
      <p:ext uri="{BB962C8B-B14F-4D97-AF65-F5344CB8AC3E}">
        <p14:creationId xmlns:p14="http://schemas.microsoft.com/office/powerpoint/2010/main" val="3033058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DBC76-8006-46CD-85B2-59DEAA4F176E}"/>
              </a:ext>
            </a:extLst>
          </p:cNvPr>
          <p:cNvSpPr>
            <a:spLocks noGrp="1"/>
          </p:cNvSpPr>
          <p:nvPr>
            <p:ph type="title"/>
          </p:nvPr>
        </p:nvSpPr>
        <p:spPr/>
        <p:txBody>
          <a:bodyPr/>
          <a:lstStyle/>
          <a:p>
            <a:r>
              <a:rPr lang="en-AU" dirty="0"/>
              <a:t>Data collection</a:t>
            </a:r>
          </a:p>
        </p:txBody>
      </p:sp>
      <p:sp>
        <p:nvSpPr>
          <p:cNvPr id="3" name="Content Placeholder 2">
            <a:extLst>
              <a:ext uri="{FF2B5EF4-FFF2-40B4-BE49-F238E27FC236}">
                <a16:creationId xmlns:a16="http://schemas.microsoft.com/office/drawing/2014/main" id="{A69B2DE7-6713-4CBE-80E1-1EF0B448FFE2}"/>
              </a:ext>
            </a:extLst>
          </p:cNvPr>
          <p:cNvSpPr>
            <a:spLocks noGrp="1"/>
          </p:cNvSpPr>
          <p:nvPr>
            <p:ph idx="1"/>
          </p:nvPr>
        </p:nvSpPr>
        <p:spPr/>
        <p:txBody>
          <a:bodyPr/>
          <a:lstStyle/>
          <a:p>
            <a:r>
              <a:rPr lang="en-AU" dirty="0"/>
              <a:t>Proposition to ANUSA</a:t>
            </a:r>
          </a:p>
          <a:p>
            <a:pPr lvl="1"/>
            <a:r>
              <a:rPr lang="en-AU" dirty="0"/>
              <a:t>Same survey proposed to ANUSA</a:t>
            </a:r>
          </a:p>
          <a:p>
            <a:r>
              <a:rPr lang="en-AU" dirty="0"/>
              <a:t>Results</a:t>
            </a:r>
          </a:p>
          <a:p>
            <a:pPr lvl="1"/>
            <a:r>
              <a:rPr lang="en-AU" dirty="0"/>
              <a:t>Rejected due to importance compared to official surveys</a:t>
            </a:r>
          </a:p>
        </p:txBody>
      </p:sp>
    </p:spTree>
    <p:extLst>
      <p:ext uri="{BB962C8B-B14F-4D97-AF65-F5344CB8AC3E}">
        <p14:creationId xmlns:p14="http://schemas.microsoft.com/office/powerpoint/2010/main" val="3130491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CF408ED-1707-4538-85E8-26CFEE734AA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7248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CD7B7A0-BD7B-4FE5-A250-0CEFC1A52A4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2483" y="0"/>
            <a:ext cx="252035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screenshot of a cell phone&#10;&#10;Description generated with very high confidence">
            <a:extLst>
              <a:ext uri="{FF2B5EF4-FFF2-40B4-BE49-F238E27FC236}">
                <a16:creationId xmlns:a16="http://schemas.microsoft.com/office/drawing/2014/main" id="{BF2629D8-0376-441F-BC63-8B6579FB59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651423" cy="6858000"/>
          </a:xfrm>
          <a:prstGeom prst="rect">
            <a:avLst/>
          </a:prstGeom>
        </p:spPr>
      </p:pic>
    </p:spTree>
    <p:extLst>
      <p:ext uri="{BB962C8B-B14F-4D97-AF65-F5344CB8AC3E}">
        <p14:creationId xmlns:p14="http://schemas.microsoft.com/office/powerpoint/2010/main" val="35106923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screenshot of a cell phone&#10;&#10;Description generated with very high confidence">
            <a:extLst>
              <a:ext uri="{FF2B5EF4-FFF2-40B4-BE49-F238E27FC236}">
                <a16:creationId xmlns:a16="http://schemas.microsoft.com/office/drawing/2014/main" id="{5C64ABC5-D825-44F2-BC98-06A35048AB6B}"/>
              </a:ext>
            </a:extLst>
          </p:cNvPr>
          <p:cNvPicPr>
            <a:picLocks noChangeAspect="1"/>
          </p:cNvPicPr>
          <p:nvPr/>
        </p:nvPicPr>
        <p:blipFill rotWithShape="1">
          <a:blip r:embed="rId2">
            <a:extLst>
              <a:ext uri="{28A0092B-C50C-407E-A947-70E740481C1C}">
                <a14:useLocalDpi xmlns:a14="http://schemas.microsoft.com/office/drawing/2010/main" val="0"/>
              </a:ext>
            </a:extLst>
          </a:blip>
          <a:srcRect r="6103" b="-1"/>
          <a:stretch/>
        </p:blipFill>
        <p:spPr>
          <a:xfrm>
            <a:off x="4654295" y="10"/>
            <a:ext cx="6638545" cy="6857990"/>
          </a:xfrm>
          <a:prstGeom prst="rect">
            <a:avLst/>
          </a:prstGeom>
        </p:spPr>
      </p:pic>
      <p:sp>
        <p:nvSpPr>
          <p:cNvPr id="7" name="Rectangle 6">
            <a:extLst>
              <a:ext uri="{FF2B5EF4-FFF2-40B4-BE49-F238E27FC236}">
                <a16:creationId xmlns:a16="http://schemas.microsoft.com/office/drawing/2014/main" id="{B85F2811-D998-42EB-9542-42A05DBA528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6933" y="0"/>
            <a:ext cx="3367362" cy="6858000"/>
          </a:xfrm>
          <a:prstGeom prst="rect">
            <a:avLst/>
          </a:prstGeom>
          <a:solidFill>
            <a:srgbClr val="324D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DDDDD"/>
              </a:solidFill>
              <a:effectLst/>
              <a:uLnTx/>
              <a:uFillTx/>
              <a:latin typeface="Century Schoolbook" panose="02040604050505020304"/>
              <a:ea typeface="+mn-ea"/>
              <a:cs typeface="+mn-cs"/>
            </a:endParaRPr>
          </a:p>
        </p:txBody>
      </p:sp>
      <p:sp>
        <p:nvSpPr>
          <p:cNvPr id="9" name="Rectangle 8">
            <a:extLst>
              <a:ext uri="{FF2B5EF4-FFF2-40B4-BE49-F238E27FC236}">
                <a16:creationId xmlns:a16="http://schemas.microsoft.com/office/drawing/2014/main" id="{D7846E20-FBC1-4C08-B4B8-47EAF8523A3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86934" cy="6858000"/>
          </a:xfrm>
          <a:prstGeom prst="rect">
            <a:avLst/>
          </a:prstGeom>
          <a:solidFill>
            <a:srgbClr val="AA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422677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Content Placeholder 3" descr="A circuit board&#10;&#10;Description generated with very high confidence">
            <a:extLst>
              <a:ext uri="{FF2B5EF4-FFF2-40B4-BE49-F238E27FC236}">
                <a16:creationId xmlns:a16="http://schemas.microsoft.com/office/drawing/2014/main" id="{284AC065-DE06-42FD-9AE6-9DE38A9151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2551" y="-5561"/>
            <a:ext cx="2746898" cy="6867246"/>
          </a:xfrm>
          <a:prstGeom prst="rect">
            <a:avLst/>
          </a:prstGeom>
        </p:spPr>
      </p:pic>
      <p:sp>
        <p:nvSpPr>
          <p:cNvPr id="7" name="Rectangle 6">
            <a:extLst>
              <a:ext uri="{FF2B5EF4-FFF2-40B4-BE49-F238E27FC236}">
                <a16:creationId xmlns:a16="http://schemas.microsoft.com/office/drawing/2014/main" id="{CD0FF873-0D97-4AE7-A97E-539910376DC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60733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8876C-9827-4658-9EEC-9DF7BB068D41}"/>
              </a:ext>
            </a:extLst>
          </p:cNvPr>
          <p:cNvSpPr>
            <a:spLocks noGrp="1"/>
          </p:cNvSpPr>
          <p:nvPr>
            <p:ph type="title"/>
          </p:nvPr>
        </p:nvSpPr>
        <p:spPr/>
        <p:txBody>
          <a:bodyPr/>
          <a:lstStyle/>
          <a:p>
            <a:r>
              <a:rPr lang="en-AU" dirty="0"/>
              <a:t>Define phase (Summary)</a:t>
            </a:r>
          </a:p>
        </p:txBody>
      </p:sp>
      <p:sp>
        <p:nvSpPr>
          <p:cNvPr id="3" name="Content Placeholder 2">
            <a:extLst>
              <a:ext uri="{FF2B5EF4-FFF2-40B4-BE49-F238E27FC236}">
                <a16:creationId xmlns:a16="http://schemas.microsoft.com/office/drawing/2014/main" id="{4A931EF9-D4A4-4BD9-A48F-98EA50200EC4}"/>
              </a:ext>
            </a:extLst>
          </p:cNvPr>
          <p:cNvSpPr>
            <a:spLocks noGrp="1"/>
          </p:cNvSpPr>
          <p:nvPr>
            <p:ph idx="1"/>
          </p:nvPr>
        </p:nvSpPr>
        <p:spPr/>
        <p:txBody>
          <a:bodyPr/>
          <a:lstStyle/>
          <a:p>
            <a:r>
              <a:rPr lang="en-AU" dirty="0"/>
              <a:t>Challenges faced</a:t>
            </a:r>
          </a:p>
          <a:p>
            <a:r>
              <a:rPr lang="en-AU" dirty="0"/>
              <a:t>Ontology</a:t>
            </a:r>
          </a:p>
          <a:p>
            <a:r>
              <a:rPr lang="en-AU" dirty="0"/>
              <a:t>Indexing</a:t>
            </a:r>
          </a:p>
          <a:p>
            <a:r>
              <a:rPr lang="en-AU" dirty="0"/>
              <a:t>What has been learnt from what has been done (chatbot)</a:t>
            </a:r>
          </a:p>
          <a:p>
            <a:r>
              <a:rPr lang="en-AU" dirty="0"/>
              <a:t>Could mention feedback from audit 1 here (documentation, organisation etc.)</a:t>
            </a:r>
          </a:p>
        </p:txBody>
      </p:sp>
    </p:spTree>
    <p:extLst>
      <p:ext uri="{BB962C8B-B14F-4D97-AF65-F5344CB8AC3E}">
        <p14:creationId xmlns:p14="http://schemas.microsoft.com/office/powerpoint/2010/main" val="278609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4304C-F2F7-4A69-BE4A-FEAF81432073}"/>
              </a:ext>
            </a:extLst>
          </p:cNvPr>
          <p:cNvSpPr>
            <a:spLocks noGrp="1"/>
          </p:cNvSpPr>
          <p:nvPr>
            <p:ph type="title"/>
          </p:nvPr>
        </p:nvSpPr>
        <p:spPr/>
        <p:txBody>
          <a:bodyPr/>
          <a:lstStyle/>
          <a:p>
            <a:r>
              <a:rPr lang="en-AU" dirty="0"/>
              <a:t>Planned Features</a:t>
            </a:r>
          </a:p>
        </p:txBody>
      </p:sp>
      <p:sp>
        <p:nvSpPr>
          <p:cNvPr id="3" name="Content Placeholder 2">
            <a:extLst>
              <a:ext uri="{FF2B5EF4-FFF2-40B4-BE49-F238E27FC236}">
                <a16:creationId xmlns:a16="http://schemas.microsoft.com/office/drawing/2014/main" id="{A2C4E8F2-3709-4BB8-996D-AF77F54BACB9}"/>
              </a:ext>
            </a:extLst>
          </p:cNvPr>
          <p:cNvSpPr>
            <a:spLocks noGrp="1"/>
          </p:cNvSpPr>
          <p:nvPr>
            <p:ph idx="1"/>
          </p:nvPr>
        </p:nvSpPr>
        <p:spPr/>
        <p:txBody>
          <a:bodyPr>
            <a:normAutofit fontScale="92500" lnSpcReduction="10000"/>
          </a:bodyPr>
          <a:lstStyle/>
          <a:p>
            <a:r>
              <a:rPr lang="en-AU" sz="2000" dirty="0"/>
              <a:t>Intelligent Course Recommendation</a:t>
            </a:r>
            <a:br>
              <a:rPr lang="en-AU" sz="2000" dirty="0"/>
            </a:br>
            <a:r>
              <a:rPr lang="en-AU" dirty="0"/>
              <a:t>based on</a:t>
            </a:r>
          </a:p>
          <a:p>
            <a:pPr lvl="1"/>
            <a:r>
              <a:rPr lang="en-AU" sz="1800" dirty="0"/>
              <a:t>Personal interests</a:t>
            </a:r>
          </a:p>
          <a:p>
            <a:pPr lvl="1"/>
            <a:r>
              <a:rPr lang="en-AU" sz="1800" dirty="0"/>
              <a:t>Relevance to degree</a:t>
            </a:r>
          </a:p>
          <a:p>
            <a:r>
              <a:rPr lang="en-AU" sz="2000" dirty="0"/>
              <a:t>AI Enhanced Search</a:t>
            </a:r>
            <a:br>
              <a:rPr lang="en-AU" sz="2000" dirty="0"/>
            </a:br>
            <a:r>
              <a:rPr lang="en-AU" dirty="0"/>
              <a:t>for</a:t>
            </a:r>
          </a:p>
          <a:p>
            <a:pPr lvl="1"/>
            <a:r>
              <a:rPr lang="en-AU" sz="1800" dirty="0"/>
              <a:t>Courses by area, title, description, level</a:t>
            </a:r>
          </a:p>
          <a:p>
            <a:pPr lvl="1"/>
            <a:r>
              <a:rPr lang="en-AU" sz="1800" dirty="0"/>
              <a:t>Simple program and course questions</a:t>
            </a:r>
            <a:endParaRPr lang="en-AU" sz="2000" dirty="0"/>
          </a:p>
          <a:p>
            <a:pPr marL="0" indent="0">
              <a:buNone/>
            </a:pPr>
            <a:r>
              <a:rPr lang="en-AU" sz="2000" dirty="0">
                <a:solidFill>
                  <a:srgbClr val="4D6759"/>
                </a:solidFill>
              </a:rPr>
              <a:t>Stretch goals</a:t>
            </a:r>
          </a:p>
          <a:p>
            <a:r>
              <a:rPr lang="en-AU" sz="2000" dirty="0">
                <a:solidFill>
                  <a:srgbClr val="4D6759"/>
                </a:solidFill>
              </a:rPr>
              <a:t>Interactive Degree Planner</a:t>
            </a:r>
          </a:p>
          <a:p>
            <a:r>
              <a:rPr lang="en-AU" sz="2000" dirty="0">
                <a:solidFill>
                  <a:srgbClr val="4D6759"/>
                </a:solidFill>
              </a:rPr>
              <a:t>Course Recommendation by</a:t>
            </a:r>
          </a:p>
          <a:p>
            <a:pPr lvl="1"/>
            <a:r>
              <a:rPr lang="en-AU" sz="1800" dirty="0">
                <a:solidFill>
                  <a:srgbClr val="4D6759"/>
                </a:solidFill>
              </a:rPr>
              <a:t>SELT Reviews</a:t>
            </a:r>
          </a:p>
          <a:p>
            <a:pPr lvl="1"/>
            <a:r>
              <a:rPr lang="en-AU" sz="1800" dirty="0">
                <a:solidFill>
                  <a:srgbClr val="4D6759"/>
                </a:solidFill>
              </a:rPr>
              <a:t>Opportunity for majors/minors/specialisations</a:t>
            </a:r>
          </a:p>
          <a:p>
            <a:pPr lvl="1"/>
            <a:endParaRPr lang="en-AU" sz="1800" dirty="0"/>
          </a:p>
        </p:txBody>
      </p:sp>
      <p:cxnSp>
        <p:nvCxnSpPr>
          <p:cNvPr id="5" name="Straight Connector 4"/>
          <p:cNvCxnSpPr/>
          <p:nvPr/>
        </p:nvCxnSpPr>
        <p:spPr>
          <a:xfrm>
            <a:off x="1308518" y="4614141"/>
            <a:ext cx="8493508" cy="0"/>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2086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Effect transition="in" filter="fade">
                                      <p:cBhvr>
                                        <p:cTn id="45" dur="500"/>
                                        <p:tgtEl>
                                          <p:spTgt spid="3">
                                            <p:txEl>
                                              <p:pRg st="9" end="9"/>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10" end="10"/>
                                            </p:txEl>
                                          </p:spTgt>
                                        </p:tgtEl>
                                        <p:attrNameLst>
                                          <p:attrName>style.visibility</p:attrName>
                                        </p:attrNameLst>
                                      </p:cBhvr>
                                      <p:to>
                                        <p:strVal val="visible"/>
                                      </p:to>
                                    </p:set>
                                    <p:animEffect transition="in" filter="fade">
                                      <p:cBhvr>
                                        <p:cTn id="48"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361885" y="2651760"/>
            <a:ext cx="8810816" cy="1325562"/>
          </a:xfrm>
        </p:spPr>
        <p:txBody>
          <a:bodyPr anchor="ctr"/>
          <a:lstStyle/>
          <a:p>
            <a:pPr algn="ctr"/>
            <a:r>
              <a:rPr lang="en-US"/>
              <a:t>Intelligent Search</a:t>
            </a:r>
          </a:p>
        </p:txBody>
      </p:sp>
    </p:spTree>
    <p:extLst>
      <p:ext uri="{BB962C8B-B14F-4D97-AF65-F5344CB8AC3E}">
        <p14:creationId xmlns:p14="http://schemas.microsoft.com/office/powerpoint/2010/main" val="550936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CCDD82-C5BE-44A8-B387-EE2D85F52B95}"/>
              </a:ext>
            </a:extLst>
          </p:cNvPr>
          <p:cNvSpPr>
            <a:spLocks noGrp="1"/>
          </p:cNvSpPr>
          <p:nvPr>
            <p:ph idx="1"/>
          </p:nvPr>
        </p:nvSpPr>
        <p:spPr>
          <a:xfrm>
            <a:off x="763572" y="4100154"/>
            <a:ext cx="2423437" cy="973816"/>
          </a:xfrm>
        </p:spPr>
        <p:txBody>
          <a:bodyPr anchor="t">
            <a:normAutofit fontScale="77500" lnSpcReduction="20000"/>
          </a:bodyPr>
          <a:lstStyle/>
          <a:p>
            <a:pPr marL="0" indent="0" algn="ctr">
              <a:lnSpc>
                <a:spcPct val="150000"/>
              </a:lnSpc>
              <a:buNone/>
            </a:pPr>
            <a:r>
              <a:rPr lang="en-AU" sz="2900" dirty="0"/>
              <a:t>Question and Answer</a:t>
            </a:r>
            <a:endParaRPr lang="en-AU" sz="2000" dirty="0"/>
          </a:p>
        </p:txBody>
      </p:sp>
      <p:pic>
        <p:nvPicPr>
          <p:cNvPr id="4" name="Picture 3"/>
          <p:cNvPicPr>
            <a:picLocks noChangeAspect="1"/>
          </p:cNvPicPr>
          <p:nvPr/>
        </p:nvPicPr>
        <p:blipFill>
          <a:blip r:embed="rId2"/>
          <a:stretch>
            <a:fillRect/>
          </a:stretch>
        </p:blipFill>
        <p:spPr>
          <a:xfrm>
            <a:off x="995616" y="2016431"/>
            <a:ext cx="1959351" cy="1959351"/>
          </a:xfrm>
          <a:prstGeom prst="rect">
            <a:avLst/>
          </a:prstGeom>
        </p:spPr>
      </p:pic>
      <p:sp>
        <p:nvSpPr>
          <p:cNvPr id="5" name="Content Placeholder 2">
            <a:extLst>
              <a:ext uri="{FF2B5EF4-FFF2-40B4-BE49-F238E27FC236}">
                <a16:creationId xmlns:a16="http://schemas.microsoft.com/office/drawing/2014/main" id="{B1CCDD82-C5BE-44A8-B387-EE2D85F52B95}"/>
              </a:ext>
            </a:extLst>
          </p:cNvPr>
          <p:cNvSpPr txBox="1">
            <a:spLocks/>
          </p:cNvSpPr>
          <p:nvPr/>
        </p:nvSpPr>
        <p:spPr>
          <a:xfrm>
            <a:off x="4091578" y="4100154"/>
            <a:ext cx="2910349" cy="1047085"/>
          </a:xfrm>
          <a:prstGeom prst="rect">
            <a:avLst/>
          </a:prstGeom>
        </p:spPr>
        <p:txBody>
          <a:bodyPr vert="horz" lIns="91440" tIns="45720" rIns="91440" bIns="45720" rtlCol="0" anchor="t">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lnSpc>
                <a:spcPct val="150000"/>
              </a:lnSpc>
              <a:buFont typeface="Arial" pitchFamily="34" charset="0"/>
              <a:buNone/>
            </a:pPr>
            <a:r>
              <a:rPr lang="en-AU" sz="2200" dirty="0"/>
              <a:t>Enhanced Programs and Courses Search</a:t>
            </a:r>
          </a:p>
        </p:txBody>
      </p:sp>
      <p:sp>
        <p:nvSpPr>
          <p:cNvPr id="6" name="Content Placeholder 2">
            <a:extLst>
              <a:ext uri="{FF2B5EF4-FFF2-40B4-BE49-F238E27FC236}">
                <a16:creationId xmlns:a16="http://schemas.microsoft.com/office/drawing/2014/main" id="{B1CCDD82-C5BE-44A8-B387-EE2D85F52B95}"/>
              </a:ext>
            </a:extLst>
          </p:cNvPr>
          <p:cNvSpPr txBox="1">
            <a:spLocks/>
          </p:cNvSpPr>
          <p:nvPr/>
        </p:nvSpPr>
        <p:spPr>
          <a:xfrm>
            <a:off x="7586913" y="4100154"/>
            <a:ext cx="3062604" cy="624484"/>
          </a:xfrm>
          <a:prstGeom prst="rect">
            <a:avLst/>
          </a:prstGeom>
        </p:spPr>
        <p:txBody>
          <a:bodyPr vert="horz" lIns="91440" tIns="45720" rIns="91440" bIns="45720" rtlCol="0" anchor="t">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lnSpc>
                <a:spcPct val="150000"/>
              </a:lnSpc>
              <a:buFont typeface="Arial" pitchFamily="34" charset="0"/>
              <a:buNone/>
            </a:pPr>
            <a:r>
              <a:rPr lang="en-AU" sz="2200" dirty="0"/>
              <a:t>Concept Awareness</a:t>
            </a:r>
          </a:p>
        </p:txBody>
      </p:sp>
      <p:pic>
        <p:nvPicPr>
          <p:cNvPr id="7" name="Picture 6"/>
          <p:cNvPicPr>
            <a:picLocks noChangeAspect="1"/>
          </p:cNvPicPr>
          <p:nvPr/>
        </p:nvPicPr>
        <p:blipFill>
          <a:blip r:embed="rId3"/>
          <a:stretch>
            <a:fillRect/>
          </a:stretch>
        </p:blipFill>
        <p:spPr>
          <a:xfrm>
            <a:off x="8138540" y="2016430"/>
            <a:ext cx="1959351" cy="1959351"/>
          </a:xfrm>
          <a:prstGeom prst="rect">
            <a:avLst/>
          </a:prstGeom>
        </p:spPr>
      </p:pic>
      <p:pic>
        <p:nvPicPr>
          <p:cNvPr id="12" name="Picture 11"/>
          <p:cNvPicPr>
            <a:picLocks noChangeAspect="1"/>
          </p:cNvPicPr>
          <p:nvPr/>
        </p:nvPicPr>
        <p:blipFill>
          <a:blip r:embed="rId4"/>
          <a:stretch>
            <a:fillRect/>
          </a:stretch>
        </p:blipFill>
        <p:spPr>
          <a:xfrm>
            <a:off x="4567078" y="2016430"/>
            <a:ext cx="1959351" cy="1959351"/>
          </a:xfrm>
          <a:prstGeom prst="rect">
            <a:avLst/>
          </a:prstGeom>
        </p:spPr>
      </p:pic>
    </p:spTree>
    <p:extLst>
      <p:ext uri="{BB962C8B-B14F-4D97-AF65-F5344CB8AC3E}">
        <p14:creationId xmlns:p14="http://schemas.microsoft.com/office/powerpoint/2010/main" val="179119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AI Architecture</a:t>
            </a:r>
          </a:p>
        </p:txBody>
      </p:sp>
      <p:grpSp>
        <p:nvGrpSpPr>
          <p:cNvPr id="122" name="Group 121"/>
          <p:cNvGrpSpPr/>
          <p:nvPr/>
        </p:nvGrpSpPr>
        <p:grpSpPr>
          <a:xfrm>
            <a:off x="1522133" y="1932014"/>
            <a:ext cx="7976464" cy="4507696"/>
            <a:chOff x="1561043" y="2068201"/>
            <a:chExt cx="7568391" cy="4277084"/>
          </a:xfrm>
        </p:grpSpPr>
        <p:pic>
          <p:nvPicPr>
            <p:cNvPr id="59" name="officeArt object"/>
            <p:cNvPicPr>
              <a:picLocks noChangeAspect="1"/>
            </p:cNvPicPr>
            <p:nvPr/>
          </p:nvPicPr>
          <p:blipFill>
            <a:blip r:embed="rId2">
              <a:extLst/>
            </a:blip>
            <a:stretch>
              <a:fillRect/>
            </a:stretch>
          </p:blipFill>
          <p:spPr>
            <a:xfrm>
              <a:off x="1717007" y="2103126"/>
              <a:ext cx="1224465" cy="1224465"/>
            </a:xfrm>
            <a:prstGeom prst="rect">
              <a:avLst/>
            </a:prstGeom>
            <a:ln w="12700" cap="flat">
              <a:noFill/>
              <a:miter lim="400000"/>
            </a:ln>
            <a:effectLst/>
          </p:spPr>
        </p:pic>
        <p:sp>
          <p:nvSpPr>
            <p:cNvPr id="60" name="officeArt object"/>
            <p:cNvSpPr/>
            <p:nvPr/>
          </p:nvSpPr>
          <p:spPr>
            <a:xfrm>
              <a:off x="3945259" y="3670654"/>
              <a:ext cx="1173846" cy="264503"/>
            </a:xfrm>
            <a:prstGeom prst="rect">
              <a:avLst/>
            </a:prstGeom>
            <a:noFill/>
            <a:ln w="12700" cap="flat">
              <a:noFill/>
              <a:miter lim="400000"/>
            </a:ln>
            <a:effectLst/>
          </p:spPr>
          <p:txBody>
            <a:bodyPr wrap="square" lIns="50800" tIns="50800" rIns="50800" bIns="50800" numCol="1" anchor="t">
              <a:noAutofit/>
            </a:bodyPr>
            <a:lstStyle/>
            <a:p>
              <a:pPr algn="ctr">
                <a:spcAft>
                  <a:spcPts val="0"/>
                </a:spcAft>
              </a:pPr>
              <a:r>
                <a:rPr lang="en-US"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rPr>
                <a:t>Wikipedia Data</a:t>
              </a:r>
              <a:endParaRPr lang="en-NZ"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endParaRPr>
            </a:p>
          </p:txBody>
        </p:sp>
        <p:pic>
          <p:nvPicPr>
            <p:cNvPr id="61" name="officeArt object"/>
            <p:cNvPicPr>
              <a:picLocks noChangeAspect="1"/>
            </p:cNvPicPr>
            <p:nvPr/>
          </p:nvPicPr>
          <p:blipFill rotWithShape="1">
            <a:blip r:embed="rId2">
              <a:extLst/>
            </a:blip>
            <a:srcRect l="-15697" r="-15697"/>
            <a:stretch/>
          </p:blipFill>
          <p:spPr>
            <a:xfrm>
              <a:off x="7626485" y="2068539"/>
              <a:ext cx="979708" cy="745624"/>
            </a:xfrm>
            <a:prstGeom prst="rect">
              <a:avLst/>
            </a:prstGeom>
            <a:ln w="12700" cap="flat">
              <a:noFill/>
              <a:miter lim="400000"/>
            </a:ln>
            <a:effectLst/>
          </p:spPr>
        </p:pic>
        <p:pic>
          <p:nvPicPr>
            <p:cNvPr id="62" name="officeArt object"/>
            <p:cNvPicPr>
              <a:picLocks noChangeAspect="1"/>
            </p:cNvPicPr>
            <p:nvPr/>
          </p:nvPicPr>
          <p:blipFill rotWithShape="1">
            <a:blip r:embed="rId3">
              <a:extLst/>
            </a:blip>
            <a:srcRect t="-7817"/>
            <a:stretch/>
          </p:blipFill>
          <p:spPr>
            <a:xfrm>
              <a:off x="2034412" y="4299626"/>
              <a:ext cx="589659" cy="632798"/>
            </a:xfrm>
            <a:prstGeom prst="rect">
              <a:avLst/>
            </a:prstGeom>
            <a:ln w="12700" cap="flat">
              <a:noFill/>
              <a:miter lim="400000"/>
            </a:ln>
            <a:effectLst/>
          </p:spPr>
        </p:pic>
        <p:sp>
          <p:nvSpPr>
            <p:cNvPr id="65" name="officeArt object"/>
            <p:cNvSpPr/>
            <p:nvPr/>
          </p:nvSpPr>
          <p:spPr>
            <a:xfrm>
              <a:off x="1561043" y="3344361"/>
              <a:ext cx="1536396" cy="425237"/>
            </a:xfrm>
            <a:prstGeom prst="rect">
              <a:avLst/>
            </a:prstGeom>
            <a:noFill/>
            <a:ln w="12700" cap="flat">
              <a:noFill/>
              <a:miter lim="400000"/>
            </a:ln>
            <a:effectLst/>
          </p:spPr>
          <p:txBody>
            <a:bodyPr wrap="square" lIns="50800" tIns="50800" rIns="50800" bIns="50800" numCol="1" anchor="t">
              <a:noAutofit/>
            </a:bodyPr>
            <a:lstStyle/>
            <a:p>
              <a:pPr algn="ctr">
                <a:spcAft>
                  <a:spcPts val="0"/>
                </a:spcAft>
              </a:pPr>
              <a:r>
                <a:rPr lang="en-US"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rPr>
                <a:t>Wikipedia-enhanced Course Ontology</a:t>
              </a:r>
              <a:endParaRPr lang="en-NZ"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endParaRPr>
            </a:p>
          </p:txBody>
        </p:sp>
        <p:pic>
          <p:nvPicPr>
            <p:cNvPr id="67" name="officeArt object"/>
            <p:cNvPicPr>
              <a:picLocks noChangeAspect="1"/>
            </p:cNvPicPr>
            <p:nvPr/>
          </p:nvPicPr>
          <p:blipFill rotWithShape="1">
            <a:blip r:embed="rId4">
              <a:extLst/>
            </a:blip>
            <a:srcRect l="-14896" r="-1"/>
            <a:stretch/>
          </p:blipFill>
          <p:spPr>
            <a:xfrm>
              <a:off x="4102894" y="3241977"/>
              <a:ext cx="715225" cy="383073"/>
            </a:xfrm>
            <a:prstGeom prst="rect">
              <a:avLst/>
            </a:prstGeom>
            <a:ln w="12700" cap="flat">
              <a:noFill/>
              <a:miter lim="400000"/>
            </a:ln>
            <a:effectLst/>
          </p:spPr>
        </p:pic>
        <p:sp>
          <p:nvSpPr>
            <p:cNvPr id="68" name="officeArt object"/>
            <p:cNvSpPr/>
            <p:nvPr/>
          </p:nvSpPr>
          <p:spPr>
            <a:xfrm>
              <a:off x="7103244" y="2811324"/>
              <a:ext cx="2026190" cy="246202"/>
            </a:xfrm>
            <a:prstGeom prst="rect">
              <a:avLst/>
            </a:prstGeom>
            <a:noFill/>
            <a:ln w="12700" cap="flat">
              <a:noFill/>
              <a:miter lim="400000"/>
            </a:ln>
            <a:effectLst/>
          </p:spPr>
          <p:txBody>
            <a:bodyPr wrap="square" lIns="50800" tIns="50800" rIns="50800" bIns="50800" numCol="1" anchor="t">
              <a:noAutofit/>
            </a:bodyPr>
            <a:lstStyle/>
            <a:p>
              <a:pPr algn="ctr">
                <a:spcAft>
                  <a:spcPts val="0"/>
                </a:spcAft>
              </a:pPr>
              <a:r>
                <a:rPr lang="en-US"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rPr>
                <a:t>Programs and Courses Data </a:t>
              </a:r>
              <a:endParaRPr lang="en-NZ"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endParaRPr>
            </a:p>
          </p:txBody>
        </p:sp>
        <p:sp>
          <p:nvSpPr>
            <p:cNvPr id="70" name="officeArt object"/>
            <p:cNvSpPr/>
            <p:nvPr/>
          </p:nvSpPr>
          <p:spPr>
            <a:xfrm>
              <a:off x="1671756" y="4965964"/>
              <a:ext cx="1314972" cy="252191"/>
            </a:xfrm>
            <a:prstGeom prst="rect">
              <a:avLst/>
            </a:prstGeom>
            <a:noFill/>
            <a:ln w="12700" cap="flat">
              <a:noFill/>
              <a:miter lim="400000"/>
            </a:ln>
            <a:effectLst/>
          </p:spPr>
          <p:txBody>
            <a:bodyPr wrap="square" lIns="50800" tIns="50800" rIns="50800" bIns="50800" numCol="1" anchor="t">
              <a:noAutofit/>
            </a:bodyPr>
            <a:lstStyle/>
            <a:p>
              <a:pPr algn="ctr">
                <a:spcAft>
                  <a:spcPts val="0"/>
                </a:spcAft>
              </a:pPr>
              <a:r>
                <a:rPr lang="en-US" sz="1100" dirty="0" err="1">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rPr>
                <a:t>Lucene</a:t>
              </a:r>
              <a:r>
                <a:rPr lang="en-US"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rPr>
                <a:t> Connector</a:t>
              </a:r>
              <a:endParaRPr lang="en-NZ"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endParaRPr>
            </a:p>
          </p:txBody>
        </p:sp>
        <p:pic>
          <p:nvPicPr>
            <p:cNvPr id="73" name="officeArt object"/>
            <p:cNvPicPr>
              <a:picLocks noChangeAspect="1"/>
            </p:cNvPicPr>
            <p:nvPr/>
          </p:nvPicPr>
          <p:blipFill>
            <a:blip r:embed="rId5">
              <a:extLst/>
            </a:blip>
            <a:stretch>
              <a:fillRect/>
            </a:stretch>
          </p:blipFill>
          <p:spPr>
            <a:xfrm>
              <a:off x="6010459" y="3344361"/>
              <a:ext cx="676762" cy="676762"/>
            </a:xfrm>
            <a:prstGeom prst="rect">
              <a:avLst/>
            </a:prstGeom>
            <a:ln w="12700" cap="flat">
              <a:noFill/>
              <a:miter lim="400000"/>
            </a:ln>
            <a:effectLst/>
          </p:spPr>
        </p:pic>
        <p:pic>
          <p:nvPicPr>
            <p:cNvPr id="74" name="officeArt object"/>
            <p:cNvPicPr>
              <a:picLocks noChangeAspect="1"/>
            </p:cNvPicPr>
            <p:nvPr/>
          </p:nvPicPr>
          <p:blipFill rotWithShape="1">
            <a:blip r:embed="rId3">
              <a:extLst/>
            </a:blip>
            <a:srcRect t="-11724" b="1"/>
            <a:stretch/>
          </p:blipFill>
          <p:spPr>
            <a:xfrm>
              <a:off x="7821962" y="4212077"/>
              <a:ext cx="589659" cy="655724"/>
            </a:xfrm>
            <a:prstGeom prst="rect">
              <a:avLst/>
            </a:prstGeom>
            <a:ln w="12700" cap="flat">
              <a:noFill/>
              <a:miter lim="400000"/>
            </a:ln>
            <a:effectLst/>
          </p:spPr>
        </p:pic>
        <p:sp>
          <p:nvSpPr>
            <p:cNvPr id="75" name="officeArt object"/>
            <p:cNvSpPr/>
            <p:nvPr/>
          </p:nvSpPr>
          <p:spPr>
            <a:xfrm>
              <a:off x="5741577" y="4045536"/>
              <a:ext cx="1214526" cy="307372"/>
            </a:xfrm>
            <a:prstGeom prst="rect">
              <a:avLst/>
            </a:prstGeom>
            <a:noFill/>
            <a:ln w="12700" cap="flat">
              <a:noFill/>
              <a:miter lim="400000"/>
            </a:ln>
            <a:effectLst/>
          </p:spPr>
          <p:txBody>
            <a:bodyPr wrap="square" lIns="50800" tIns="50800" rIns="50800" bIns="50800" numCol="1" anchor="t">
              <a:noAutofit/>
            </a:bodyPr>
            <a:lstStyle/>
            <a:p>
              <a:pPr algn="ctr">
                <a:spcAft>
                  <a:spcPts val="0"/>
                </a:spcAft>
              </a:pPr>
              <a:r>
                <a:rPr lang="en-US"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rPr>
                <a:t>Alexa Integration </a:t>
              </a:r>
              <a:endParaRPr lang="en-NZ"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endParaRPr>
            </a:p>
          </p:txBody>
        </p:sp>
        <p:pic>
          <p:nvPicPr>
            <p:cNvPr id="77" name="officeArt object"/>
            <p:cNvPicPr>
              <a:picLocks noChangeAspect="1"/>
            </p:cNvPicPr>
            <p:nvPr/>
          </p:nvPicPr>
          <p:blipFill rotWithShape="1">
            <a:blip r:embed="rId6">
              <a:extLst/>
            </a:blip>
            <a:srcRect l="-16722" t="-12248" r="-15732"/>
            <a:stretch/>
          </p:blipFill>
          <p:spPr>
            <a:xfrm>
              <a:off x="4846320" y="5044440"/>
              <a:ext cx="929639" cy="787802"/>
            </a:xfrm>
            <a:prstGeom prst="rect">
              <a:avLst/>
            </a:prstGeom>
            <a:ln w="12700" cap="flat">
              <a:noFill/>
              <a:miter lim="400000"/>
            </a:ln>
            <a:effectLst/>
          </p:spPr>
        </p:pic>
        <p:sp>
          <p:nvSpPr>
            <p:cNvPr id="78" name="officeArt object"/>
            <p:cNvSpPr/>
            <p:nvPr/>
          </p:nvSpPr>
          <p:spPr>
            <a:xfrm>
              <a:off x="4767945" y="5914781"/>
              <a:ext cx="1068044" cy="430504"/>
            </a:xfrm>
            <a:prstGeom prst="rect">
              <a:avLst/>
            </a:prstGeom>
            <a:noFill/>
            <a:ln w="12700" cap="flat">
              <a:noFill/>
              <a:miter lim="400000"/>
            </a:ln>
            <a:effectLst/>
          </p:spPr>
          <p:txBody>
            <a:bodyPr wrap="square" lIns="50800" tIns="50800" rIns="50800" bIns="50800" numCol="1" anchor="t">
              <a:noAutofit/>
            </a:bodyPr>
            <a:lstStyle/>
            <a:p>
              <a:pPr algn="ctr">
                <a:spcAft>
                  <a:spcPts val="0"/>
                </a:spcAft>
              </a:pPr>
              <a:r>
                <a:rPr lang="en-US" sz="1100" b="1"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rPr>
                <a:t>Intelligent Search</a:t>
              </a:r>
              <a:endParaRPr lang="en-NZ"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endParaRPr>
            </a:p>
          </p:txBody>
        </p:sp>
        <p:pic>
          <p:nvPicPr>
            <p:cNvPr id="83" name="officeArt object"/>
            <p:cNvPicPr>
              <a:picLocks noChangeAspect="1"/>
            </p:cNvPicPr>
            <p:nvPr/>
          </p:nvPicPr>
          <p:blipFill rotWithShape="1">
            <a:blip r:embed="rId7">
              <a:extLst/>
            </a:blip>
            <a:srcRect l="-15977" r="-9825"/>
            <a:stretch/>
          </p:blipFill>
          <p:spPr>
            <a:xfrm>
              <a:off x="4107180" y="2068201"/>
              <a:ext cx="891540" cy="746080"/>
            </a:xfrm>
            <a:prstGeom prst="rect">
              <a:avLst/>
            </a:prstGeom>
            <a:ln w="12700" cap="flat">
              <a:noFill/>
              <a:miter lim="400000"/>
            </a:ln>
            <a:effectLst/>
          </p:spPr>
        </p:pic>
        <p:sp>
          <p:nvSpPr>
            <p:cNvPr id="84" name="officeArt object"/>
            <p:cNvSpPr/>
            <p:nvPr/>
          </p:nvSpPr>
          <p:spPr>
            <a:xfrm>
              <a:off x="3908940" y="2653299"/>
              <a:ext cx="1296064" cy="277273"/>
            </a:xfrm>
            <a:prstGeom prst="rect">
              <a:avLst/>
            </a:prstGeom>
            <a:noFill/>
            <a:ln w="12700" cap="flat">
              <a:noFill/>
              <a:miter lim="400000"/>
            </a:ln>
            <a:effectLst/>
          </p:spPr>
          <p:txBody>
            <a:bodyPr wrap="square" lIns="50800" tIns="50800" rIns="50800" bIns="50800" numCol="1" anchor="t">
              <a:noAutofit/>
            </a:bodyPr>
            <a:lstStyle/>
            <a:p>
              <a:pPr algn="ctr">
                <a:spcAft>
                  <a:spcPts val="0"/>
                </a:spcAft>
              </a:pPr>
              <a:r>
                <a:rPr lang="en-US" sz="1100" dirty="0">
                  <a:solidFill>
                    <a:srgbClr val="000000"/>
                  </a:solidFill>
                  <a:latin typeface="Helvetica" panose="020B0604020202020204" pitchFamily="34" charset="0"/>
                  <a:ea typeface="Arial Unicode MS" panose="020B0604020202020204" pitchFamily="34" charset="-128"/>
                  <a:cs typeface="Arial Unicode MS" panose="020B0604020202020204" pitchFamily="34" charset="-128"/>
                </a:rPr>
                <a:t>TF–IDF </a:t>
              </a:r>
              <a:r>
                <a:rPr lang="en-US"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rPr>
                <a:t>Transform</a:t>
              </a:r>
              <a:endParaRPr lang="en-NZ"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endParaRPr>
            </a:p>
          </p:txBody>
        </p:sp>
        <p:sp>
          <p:nvSpPr>
            <p:cNvPr id="85" name="officeArt object"/>
            <p:cNvSpPr/>
            <p:nvPr/>
          </p:nvSpPr>
          <p:spPr>
            <a:xfrm>
              <a:off x="7512010" y="4900272"/>
              <a:ext cx="1208658" cy="291856"/>
            </a:xfrm>
            <a:prstGeom prst="rect">
              <a:avLst/>
            </a:prstGeom>
            <a:noFill/>
            <a:ln w="12700" cap="flat">
              <a:noFill/>
              <a:miter lim="400000"/>
            </a:ln>
            <a:effectLst/>
          </p:spPr>
          <p:txBody>
            <a:bodyPr wrap="square" lIns="50800" tIns="50800" rIns="50800" bIns="50800" numCol="1" anchor="t">
              <a:noAutofit/>
            </a:bodyPr>
            <a:lstStyle/>
            <a:p>
              <a:pPr algn="ctr">
                <a:spcAft>
                  <a:spcPts val="0"/>
                </a:spcAft>
              </a:pPr>
              <a:r>
                <a:rPr lang="en-US"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rPr>
                <a:t>Elastic Search</a:t>
              </a:r>
              <a:endParaRPr lang="en-NZ"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endParaRPr>
            </a:p>
          </p:txBody>
        </p:sp>
        <p:cxnSp>
          <p:nvCxnSpPr>
            <p:cNvPr id="91" name="Elbow Connector 90"/>
            <p:cNvCxnSpPr>
              <a:stCxn id="65" idx="2"/>
              <a:endCxn id="62" idx="0"/>
            </p:cNvCxnSpPr>
            <p:nvPr/>
          </p:nvCxnSpPr>
          <p:spPr>
            <a:xfrm rot="16200000" flipH="1">
              <a:off x="2064227" y="4034611"/>
              <a:ext cx="530028" cy="1"/>
            </a:xfrm>
            <a:prstGeom prst="bentConnector3">
              <a:avLst/>
            </a:prstGeom>
            <a:ln w="158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Elbow Connector 93"/>
            <p:cNvCxnSpPr>
              <a:stCxn id="70" idx="2"/>
              <a:endCxn id="77" idx="1"/>
            </p:cNvCxnSpPr>
            <p:nvPr/>
          </p:nvCxnSpPr>
          <p:spPr>
            <a:xfrm rot="16200000" flipH="1">
              <a:off x="3477688" y="4069709"/>
              <a:ext cx="220186" cy="2517078"/>
            </a:xfrm>
            <a:prstGeom prst="bentConnector2">
              <a:avLst/>
            </a:prstGeom>
            <a:ln w="158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Elbow Connector 97"/>
            <p:cNvCxnSpPr>
              <a:stCxn id="85" idx="2"/>
              <a:endCxn id="77" idx="3"/>
            </p:cNvCxnSpPr>
            <p:nvPr/>
          </p:nvCxnSpPr>
          <p:spPr>
            <a:xfrm rot="5400000">
              <a:off x="6823043" y="4145044"/>
              <a:ext cx="246213" cy="2340380"/>
            </a:xfrm>
            <a:prstGeom prst="bentConnector2">
              <a:avLst/>
            </a:prstGeom>
            <a:ln w="158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Elbow Connector 100"/>
            <p:cNvCxnSpPr>
              <a:stCxn id="68" idx="2"/>
              <a:endCxn id="74" idx="0"/>
            </p:cNvCxnSpPr>
            <p:nvPr/>
          </p:nvCxnSpPr>
          <p:spPr>
            <a:xfrm rot="16200000" flipH="1">
              <a:off x="7539290" y="3634574"/>
              <a:ext cx="1154551" cy="453"/>
            </a:xfrm>
            <a:prstGeom prst="bentConnector3">
              <a:avLst/>
            </a:prstGeom>
            <a:ln w="158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Elbow Connector 108"/>
            <p:cNvCxnSpPr>
              <a:stCxn id="75" idx="2"/>
              <a:endCxn id="77" idx="0"/>
            </p:cNvCxnSpPr>
            <p:nvPr/>
          </p:nvCxnSpPr>
          <p:spPr>
            <a:xfrm rot="5400000">
              <a:off x="5484224" y="4179824"/>
              <a:ext cx="691532" cy="1037700"/>
            </a:xfrm>
            <a:prstGeom prst="bentConnector3">
              <a:avLst/>
            </a:prstGeom>
            <a:ln w="158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61" idx="1"/>
              <a:endCxn id="83" idx="3"/>
            </p:cNvCxnSpPr>
            <p:nvPr/>
          </p:nvCxnSpPr>
          <p:spPr>
            <a:xfrm flipH="1" flipV="1">
              <a:off x="4998720" y="2441241"/>
              <a:ext cx="2627765" cy="110"/>
            </a:xfrm>
            <a:prstGeom prst="straightConnector1">
              <a:avLst/>
            </a:prstGeom>
            <a:ln w="158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Elbow Connector 112"/>
            <p:cNvCxnSpPr>
              <a:stCxn id="67" idx="1"/>
              <a:endCxn id="59" idx="3"/>
            </p:cNvCxnSpPr>
            <p:nvPr/>
          </p:nvCxnSpPr>
          <p:spPr>
            <a:xfrm rot="10800000">
              <a:off x="2941472" y="2715360"/>
              <a:ext cx="1161422" cy="718155"/>
            </a:xfrm>
            <a:prstGeom prst="bentConnector3">
              <a:avLst>
                <a:gd name="adj1" fmla="val 49795"/>
              </a:avLst>
            </a:prstGeom>
            <a:ln w="158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Elbow Connector 114"/>
            <p:cNvCxnSpPr>
              <a:stCxn id="83" idx="1"/>
              <a:endCxn id="59" idx="3"/>
            </p:cNvCxnSpPr>
            <p:nvPr/>
          </p:nvCxnSpPr>
          <p:spPr>
            <a:xfrm rot="10800000" flipV="1">
              <a:off x="2941472" y="2441241"/>
              <a:ext cx="1165708" cy="274118"/>
            </a:xfrm>
            <a:prstGeom prst="bentConnector3">
              <a:avLst>
                <a:gd name="adj1" fmla="val 50000"/>
              </a:avLst>
            </a:prstGeom>
            <a:ln w="158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55854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E8C0A-929C-4F8A-977C-929FB6B51FDE}"/>
              </a:ext>
            </a:extLst>
          </p:cNvPr>
          <p:cNvSpPr>
            <a:spLocks noGrp="1"/>
          </p:cNvSpPr>
          <p:nvPr>
            <p:ph type="title"/>
          </p:nvPr>
        </p:nvSpPr>
        <p:spPr/>
        <p:txBody>
          <a:bodyPr/>
          <a:lstStyle/>
          <a:p>
            <a:r>
              <a:rPr lang="en-AU" dirty="0"/>
              <a:t>Progress</a:t>
            </a:r>
          </a:p>
        </p:txBody>
      </p:sp>
      <p:sp>
        <p:nvSpPr>
          <p:cNvPr id="3" name="Content Placeholder 2">
            <a:extLst>
              <a:ext uri="{FF2B5EF4-FFF2-40B4-BE49-F238E27FC236}">
                <a16:creationId xmlns:a16="http://schemas.microsoft.com/office/drawing/2014/main" id="{602D0DD7-A4B9-4BA4-BD9C-7643DF6D8053}"/>
              </a:ext>
            </a:extLst>
          </p:cNvPr>
          <p:cNvSpPr>
            <a:spLocks noGrp="1"/>
          </p:cNvSpPr>
          <p:nvPr>
            <p:ph idx="1"/>
          </p:nvPr>
        </p:nvSpPr>
        <p:spPr/>
        <p:txBody>
          <a:bodyPr/>
          <a:lstStyle/>
          <a:p>
            <a:r>
              <a:rPr lang="en-AU" dirty="0"/>
              <a:t>What has been done</a:t>
            </a:r>
          </a:p>
          <a:p>
            <a:r>
              <a:rPr lang="en-AU" dirty="0"/>
              <a:t>What has been delayed</a:t>
            </a:r>
          </a:p>
          <a:p>
            <a:r>
              <a:rPr lang="en-AU" dirty="0"/>
              <a:t>How this affects our project timeline</a:t>
            </a:r>
          </a:p>
          <a:p>
            <a:r>
              <a:rPr lang="en-AU" dirty="0"/>
              <a:t>How we will adapt to the changes in the timeline</a:t>
            </a:r>
          </a:p>
          <a:p>
            <a:r>
              <a:rPr lang="en-AU" dirty="0"/>
              <a:t>Propose a new project timeline</a:t>
            </a:r>
          </a:p>
          <a:p>
            <a:r>
              <a:rPr lang="en-AU" dirty="0"/>
              <a:t>Background project timeline</a:t>
            </a:r>
          </a:p>
          <a:p>
            <a:pPr lvl="1"/>
            <a:r>
              <a:rPr lang="en-AU" dirty="0"/>
              <a:t>Show ideate and define phases here; less focus on later/earlier phases</a:t>
            </a:r>
          </a:p>
        </p:txBody>
      </p:sp>
    </p:spTree>
    <p:extLst>
      <p:ext uri="{BB962C8B-B14F-4D97-AF65-F5344CB8AC3E}">
        <p14:creationId xmlns:p14="http://schemas.microsoft.com/office/powerpoint/2010/main" val="2387972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A5F3B-333B-49D7-9437-5CC5C41E4271}"/>
              </a:ext>
            </a:extLst>
          </p:cNvPr>
          <p:cNvSpPr>
            <a:spLocks noGrp="1"/>
          </p:cNvSpPr>
          <p:nvPr>
            <p:ph type="title"/>
          </p:nvPr>
        </p:nvSpPr>
        <p:spPr/>
        <p:txBody>
          <a:bodyPr/>
          <a:lstStyle/>
          <a:p>
            <a:r>
              <a:rPr lang="en-AU" dirty="0"/>
              <a:t>Next Steps</a:t>
            </a:r>
          </a:p>
        </p:txBody>
      </p:sp>
      <p:sp>
        <p:nvSpPr>
          <p:cNvPr id="5" name="Content Placeholder 2">
            <a:extLst>
              <a:ext uri="{FF2B5EF4-FFF2-40B4-BE49-F238E27FC236}">
                <a16:creationId xmlns:a16="http://schemas.microsoft.com/office/drawing/2014/main" id="{B1CCDD82-C5BE-44A8-B387-EE2D85F52B95}"/>
              </a:ext>
            </a:extLst>
          </p:cNvPr>
          <p:cNvSpPr txBox="1">
            <a:spLocks/>
          </p:cNvSpPr>
          <p:nvPr/>
        </p:nvSpPr>
        <p:spPr>
          <a:xfrm>
            <a:off x="651920" y="4167106"/>
            <a:ext cx="1774523" cy="994772"/>
          </a:xfrm>
          <a:prstGeom prst="rect">
            <a:avLst/>
          </a:prstGeom>
        </p:spPr>
        <p:txBody>
          <a:bodyPr vert="horz" lIns="91440" tIns="45720" rIns="91440" bIns="45720" rtlCol="0" anchor="t">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buNone/>
            </a:pPr>
            <a:r>
              <a:rPr lang="en-AU" sz="2000" dirty="0"/>
              <a:t>Prototype planned features</a:t>
            </a:r>
          </a:p>
        </p:txBody>
      </p:sp>
      <p:pic>
        <p:nvPicPr>
          <p:cNvPr id="7" name="Picture 6"/>
          <p:cNvPicPr>
            <a:picLocks noChangeAspect="1"/>
          </p:cNvPicPr>
          <p:nvPr/>
        </p:nvPicPr>
        <p:blipFill>
          <a:blip r:embed="rId2"/>
          <a:stretch>
            <a:fillRect/>
          </a:stretch>
        </p:blipFill>
        <p:spPr>
          <a:xfrm>
            <a:off x="818043" y="2535174"/>
            <a:ext cx="1452196" cy="1452196"/>
          </a:xfrm>
          <a:prstGeom prst="rect">
            <a:avLst/>
          </a:prstGeom>
        </p:spPr>
      </p:pic>
      <p:pic>
        <p:nvPicPr>
          <p:cNvPr id="9" name="Picture 8"/>
          <p:cNvPicPr>
            <a:picLocks noChangeAspect="1"/>
          </p:cNvPicPr>
          <p:nvPr/>
        </p:nvPicPr>
        <p:blipFill>
          <a:blip r:embed="rId3"/>
          <a:stretch>
            <a:fillRect/>
          </a:stretch>
        </p:blipFill>
        <p:spPr>
          <a:xfrm>
            <a:off x="3526122" y="2570014"/>
            <a:ext cx="1483458" cy="1286484"/>
          </a:xfrm>
          <a:prstGeom prst="rect">
            <a:avLst/>
          </a:prstGeom>
        </p:spPr>
      </p:pic>
      <p:sp>
        <p:nvSpPr>
          <p:cNvPr id="10" name="Content Placeholder 2">
            <a:extLst>
              <a:ext uri="{FF2B5EF4-FFF2-40B4-BE49-F238E27FC236}">
                <a16:creationId xmlns:a16="http://schemas.microsoft.com/office/drawing/2014/main" id="{B1CCDD82-C5BE-44A8-B387-EE2D85F52B95}"/>
              </a:ext>
            </a:extLst>
          </p:cNvPr>
          <p:cNvSpPr txBox="1">
            <a:spLocks/>
          </p:cNvSpPr>
          <p:nvPr/>
        </p:nvSpPr>
        <p:spPr>
          <a:xfrm>
            <a:off x="2950227" y="4167106"/>
            <a:ext cx="2635248" cy="1309098"/>
          </a:xfrm>
          <a:prstGeom prst="rect">
            <a:avLst/>
          </a:prstGeom>
        </p:spPr>
        <p:txBody>
          <a:bodyPr vert="horz" lIns="91440" tIns="45720" rIns="91440" bIns="45720" rtlCol="0" anchor="t">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buNone/>
            </a:pPr>
            <a:r>
              <a:rPr lang="en-AU" sz="2000" dirty="0"/>
              <a:t>Improve with client feedback, implement stretch features</a:t>
            </a:r>
          </a:p>
        </p:txBody>
      </p:sp>
      <p:pic>
        <p:nvPicPr>
          <p:cNvPr id="12" name="Picture 11"/>
          <p:cNvPicPr>
            <a:picLocks noChangeAspect="1"/>
          </p:cNvPicPr>
          <p:nvPr/>
        </p:nvPicPr>
        <p:blipFill>
          <a:blip r:embed="rId4"/>
          <a:stretch>
            <a:fillRect/>
          </a:stretch>
        </p:blipFill>
        <p:spPr>
          <a:xfrm>
            <a:off x="6408340" y="2535174"/>
            <a:ext cx="912668" cy="1289325"/>
          </a:xfrm>
          <a:prstGeom prst="rect">
            <a:avLst/>
          </a:prstGeom>
        </p:spPr>
      </p:pic>
      <p:sp>
        <p:nvSpPr>
          <p:cNvPr id="13" name="Content Placeholder 2">
            <a:extLst>
              <a:ext uri="{FF2B5EF4-FFF2-40B4-BE49-F238E27FC236}">
                <a16:creationId xmlns:a16="http://schemas.microsoft.com/office/drawing/2014/main" id="{B1CCDD82-C5BE-44A8-B387-EE2D85F52B95}"/>
              </a:ext>
            </a:extLst>
          </p:cNvPr>
          <p:cNvSpPr txBox="1">
            <a:spLocks/>
          </p:cNvSpPr>
          <p:nvPr/>
        </p:nvSpPr>
        <p:spPr>
          <a:xfrm>
            <a:off x="5585475" y="4167106"/>
            <a:ext cx="2558398" cy="994773"/>
          </a:xfrm>
          <a:prstGeom prst="rect">
            <a:avLst/>
          </a:prstGeom>
        </p:spPr>
        <p:txBody>
          <a:bodyPr vert="horz" lIns="91440" tIns="45720" rIns="91440" bIns="45720" rtlCol="0" anchor="t">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buNone/>
            </a:pPr>
            <a:r>
              <a:rPr lang="en-AU" sz="2000" dirty="0"/>
              <a:t>Evaluate user experience and performance</a:t>
            </a:r>
          </a:p>
        </p:txBody>
      </p:sp>
      <p:pic>
        <p:nvPicPr>
          <p:cNvPr id="14" name="Picture 13"/>
          <p:cNvPicPr>
            <a:picLocks noChangeAspect="1"/>
          </p:cNvPicPr>
          <p:nvPr/>
        </p:nvPicPr>
        <p:blipFill>
          <a:blip r:embed="rId5"/>
          <a:stretch>
            <a:fillRect/>
          </a:stretch>
        </p:blipFill>
        <p:spPr>
          <a:xfrm>
            <a:off x="8719768" y="2503176"/>
            <a:ext cx="1353322" cy="1353322"/>
          </a:xfrm>
          <a:prstGeom prst="rect">
            <a:avLst/>
          </a:prstGeom>
        </p:spPr>
      </p:pic>
      <p:sp>
        <p:nvSpPr>
          <p:cNvPr id="15" name="Content Placeholder 2">
            <a:extLst>
              <a:ext uri="{FF2B5EF4-FFF2-40B4-BE49-F238E27FC236}">
                <a16:creationId xmlns:a16="http://schemas.microsoft.com/office/drawing/2014/main" id="{B1CCDD82-C5BE-44A8-B387-EE2D85F52B95}"/>
              </a:ext>
            </a:extLst>
          </p:cNvPr>
          <p:cNvSpPr txBox="1">
            <a:spLocks/>
          </p:cNvSpPr>
          <p:nvPr/>
        </p:nvSpPr>
        <p:spPr>
          <a:xfrm>
            <a:off x="8402178" y="4172336"/>
            <a:ext cx="1988501" cy="989542"/>
          </a:xfrm>
          <a:prstGeom prst="rect">
            <a:avLst/>
          </a:prstGeom>
        </p:spPr>
        <p:txBody>
          <a:bodyPr vert="horz" lIns="91440" tIns="45720" rIns="91440" bIns="45720" rtlCol="0" anchor="t">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buNone/>
            </a:pPr>
            <a:r>
              <a:rPr lang="en-AU" sz="2000" dirty="0"/>
              <a:t>Implement required improvements</a:t>
            </a:r>
          </a:p>
        </p:txBody>
      </p:sp>
    </p:spTree>
    <p:extLst>
      <p:ext uri="{BB962C8B-B14F-4D97-AF65-F5344CB8AC3E}">
        <p14:creationId xmlns:p14="http://schemas.microsoft.com/office/powerpoint/2010/main" val="1251089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B8ED9-136D-4A20-8821-F41FB64CC818}"/>
              </a:ext>
            </a:extLst>
          </p:cNvPr>
          <p:cNvSpPr>
            <a:spLocks noGrp="1"/>
          </p:cNvSpPr>
          <p:nvPr>
            <p:ph type="title"/>
          </p:nvPr>
        </p:nvSpPr>
        <p:spPr/>
        <p:txBody>
          <a:bodyPr/>
          <a:lstStyle/>
          <a:p>
            <a:r>
              <a:rPr lang="en-US" dirty="0"/>
              <a:t>Our Story</a:t>
            </a:r>
          </a:p>
        </p:txBody>
      </p:sp>
      <p:sp>
        <p:nvSpPr>
          <p:cNvPr id="3" name="Content Placeholder 2">
            <a:extLst>
              <a:ext uri="{FF2B5EF4-FFF2-40B4-BE49-F238E27FC236}">
                <a16:creationId xmlns:a16="http://schemas.microsoft.com/office/drawing/2014/main" id="{50C2A4F2-DAC0-4C2E-B340-0AF85C1BA6D1}"/>
              </a:ext>
            </a:extLst>
          </p:cNvPr>
          <p:cNvSpPr>
            <a:spLocks noGrp="1"/>
          </p:cNvSpPr>
          <p:nvPr>
            <p:ph idx="1"/>
          </p:nvPr>
        </p:nvSpPr>
        <p:spPr/>
        <p:txBody>
          <a:bodyPr/>
          <a:lstStyle/>
          <a:p>
            <a:r>
              <a:rPr lang="en-US" dirty="0"/>
              <a:t>We are a innovative and user-friendly solution to make course selection quicker and easier.</a:t>
            </a:r>
          </a:p>
          <a:p>
            <a:r>
              <a:rPr lang="en-US" dirty="0"/>
              <a:t>Every semester, tertiary students have to enroll for courses that they want to take. They seek out ANU’s website as well as third parties for suggestions and reviews of certain courses. Sometimes it's a logistical nightmare, and it's impossible to decide on what courses to choose from. </a:t>
            </a:r>
          </a:p>
          <a:p>
            <a:r>
              <a:rPr lang="en-US" dirty="0"/>
              <a:t>This is where AI Course Selection comes in.</a:t>
            </a:r>
          </a:p>
        </p:txBody>
      </p:sp>
    </p:spTree>
    <p:extLst>
      <p:ext uri="{BB962C8B-B14F-4D97-AF65-F5344CB8AC3E}">
        <p14:creationId xmlns:p14="http://schemas.microsoft.com/office/powerpoint/2010/main" val="4064894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161"/>
          <p:cNvGrpSpPr/>
          <p:nvPr/>
        </p:nvGrpSpPr>
        <p:grpSpPr>
          <a:xfrm>
            <a:off x="10820400" y="1295400"/>
            <a:ext cx="22233519" cy="2771775"/>
            <a:chOff x="10820400" y="1295400"/>
            <a:chExt cx="22233519" cy="2771775"/>
          </a:xfrm>
        </p:grpSpPr>
        <p:sp>
          <p:nvSpPr>
            <p:cNvPr id="16" name="Rectangle 144"/>
            <p:cNvSpPr>
              <a:spLocks noChangeArrowheads="1"/>
            </p:cNvSpPr>
            <p:nvPr/>
          </p:nvSpPr>
          <p:spPr bwMode="auto">
            <a:xfrm>
              <a:off x="12082137" y="2133600"/>
              <a:ext cx="19563047" cy="704850"/>
            </a:xfrm>
            <a:prstGeom prst="rect">
              <a:avLst/>
            </a:prstGeom>
            <a:solidFill>
              <a:srgbClr val="FFFFFF"/>
            </a:solidFill>
            <a:ln w="1">
              <a:solidFill>
                <a:srgbClr val="444444"/>
              </a:solidFill>
              <a:miter lim="800000"/>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9" name="Rectangle 143" descr="Wed 21/02/18"/>
            <p:cNvSpPr>
              <a:spLocks noChangeArrowheads="1"/>
            </p:cNvSpPr>
            <p:nvPr/>
          </p:nvSpPr>
          <p:spPr bwMode="auto">
            <a:xfrm>
              <a:off x="10820400" y="2105025"/>
              <a:ext cx="118823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444444"/>
                  </a:solidFill>
                  <a:effectLst/>
                  <a:latin typeface="+mj-lt"/>
                </a:rPr>
                <a:t>Start</a:t>
              </a:r>
              <a:br>
                <a:rPr kumimoji="0" lang="en-US" altLang="en-US" sz="800" b="0" i="0" u="none" strike="noStrike" cap="none" normalizeH="0" baseline="0">
                  <a:ln>
                    <a:noFill/>
                  </a:ln>
                  <a:solidFill>
                    <a:schemeClr val="tx1"/>
                  </a:solidFill>
                  <a:effectLst/>
                  <a:latin typeface="+mj-lt"/>
                </a:rPr>
              </a:br>
              <a:r>
                <a:rPr kumimoji="0" lang="en-US" altLang="en-US" sz="1000" b="0" i="0" u="none" strike="noStrike" cap="none" normalizeH="0" baseline="0">
                  <a:ln>
                    <a:noFill/>
                  </a:ln>
                  <a:solidFill>
                    <a:srgbClr val="444444"/>
                  </a:solidFill>
                  <a:effectLst/>
                  <a:latin typeface="+mj-lt"/>
                </a:rPr>
                <a:t>Wed 21/02/18</a:t>
              </a:r>
              <a:endParaRPr kumimoji="0" lang="en-US" altLang="en-US" sz="1800" b="0" i="0" u="none" strike="noStrike" cap="none" normalizeH="0" baseline="0">
                <a:ln>
                  <a:noFill/>
                </a:ln>
                <a:solidFill>
                  <a:schemeClr val="tx1"/>
                </a:solidFill>
                <a:effectLst/>
                <a:latin typeface="+mj-lt"/>
              </a:endParaRPr>
            </a:p>
          </p:txBody>
        </p:sp>
        <p:sp>
          <p:nvSpPr>
            <p:cNvPr id="20" name="Rectangle 142" descr="Tue 8/05/18"/>
            <p:cNvSpPr>
              <a:spLocks noChangeArrowheads="1"/>
            </p:cNvSpPr>
            <p:nvPr/>
          </p:nvSpPr>
          <p:spPr bwMode="auto">
            <a:xfrm>
              <a:off x="31718683" y="2105025"/>
              <a:ext cx="894241"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444444"/>
                  </a:solidFill>
                  <a:effectLst/>
                  <a:latin typeface="+mj-lt"/>
                </a:rPr>
                <a:t>Finish</a:t>
              </a:r>
              <a:br>
                <a:rPr kumimoji="0" lang="en-US" altLang="en-US" sz="800" b="0" i="0" u="none" strike="noStrike" cap="none" normalizeH="0" baseline="0">
                  <a:ln>
                    <a:noFill/>
                  </a:ln>
                  <a:solidFill>
                    <a:schemeClr val="tx1"/>
                  </a:solidFill>
                  <a:effectLst/>
                  <a:latin typeface="+mj-lt"/>
                </a:rPr>
              </a:br>
              <a:r>
                <a:rPr kumimoji="0" lang="en-US" altLang="en-US" sz="1000" b="0" i="0" u="none" strike="noStrike" cap="none" normalizeH="0" baseline="0">
                  <a:ln>
                    <a:noFill/>
                  </a:ln>
                  <a:solidFill>
                    <a:srgbClr val="444444"/>
                  </a:solidFill>
                  <a:effectLst/>
                  <a:latin typeface="+mj-lt"/>
                </a:rPr>
                <a:t>Tue 8/05/18</a:t>
              </a:r>
              <a:endParaRPr kumimoji="0" lang="en-US" altLang="en-US" sz="1800" b="0" i="0" u="none" strike="noStrike" cap="none" normalizeH="0" baseline="0">
                <a:ln>
                  <a:noFill/>
                </a:ln>
                <a:solidFill>
                  <a:schemeClr val="tx1"/>
                </a:solidFill>
                <a:effectLst/>
                <a:latin typeface="+mj-lt"/>
              </a:endParaRPr>
            </a:p>
          </p:txBody>
        </p:sp>
        <p:sp>
          <p:nvSpPr>
            <p:cNvPr id="43" name="Rectangle 119" descr="Kick Off&#10;Wed 21/02/18 - Tue 27/02/18"/>
            <p:cNvSpPr>
              <a:spLocks noChangeArrowheads="1"/>
            </p:cNvSpPr>
            <p:nvPr/>
          </p:nvSpPr>
          <p:spPr bwMode="auto">
            <a:xfrm>
              <a:off x="12094387" y="2143125"/>
              <a:ext cx="1763982" cy="342900"/>
            </a:xfrm>
            <a:prstGeom prst="rect">
              <a:avLst/>
            </a:prstGeom>
            <a:gradFill flip="none" rotWithShape="1">
              <a:gsLst>
                <a:gs pos="100000">
                  <a:schemeClr val="accent3">
                    <a:lumMod val="60000"/>
                    <a:lumOff val="40000"/>
                  </a:schemeClr>
                </a:gs>
                <a:gs pos="0">
                  <a:schemeClr val="accent3">
                    <a:lumMod val="40000"/>
                    <a:lumOff val="60000"/>
                    <a:shade val="100000"/>
                    <a:satMod val="115000"/>
                  </a:schemeClr>
                </a:gs>
              </a:gsLst>
              <a:lin ang="5400000" scaled="0"/>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444444"/>
                  </a:solidFill>
                  <a:effectLst/>
                  <a:latin typeface="+mj-lt"/>
                </a:rPr>
                <a:t>Kick Off</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i="0" u="none" strike="noStrike" cap="none" normalizeH="0" baseline="0" dirty="0">
                  <a:ln>
                    <a:noFill/>
                  </a:ln>
                  <a:solidFill>
                    <a:srgbClr val="444444"/>
                  </a:solidFill>
                  <a:effectLst/>
                  <a:latin typeface="+mj-lt"/>
                </a:rPr>
                <a:t>Weeks 1-2</a:t>
              </a:r>
              <a:endParaRPr kumimoji="0" lang="en-US" altLang="en-US" sz="1800" i="0" u="none" strike="noStrike" cap="none" normalizeH="0" baseline="0" dirty="0">
                <a:ln>
                  <a:noFill/>
                </a:ln>
                <a:solidFill>
                  <a:schemeClr val="tx1"/>
                </a:solidFill>
                <a:effectLst/>
                <a:latin typeface="+mj-lt"/>
              </a:endParaRPr>
            </a:p>
          </p:txBody>
        </p:sp>
        <p:sp>
          <p:nvSpPr>
            <p:cNvPr id="44" name="Rectangle 118" descr="Ideate&#10;Wed 14/03/18 - Tue 27/03/18"/>
            <p:cNvSpPr>
              <a:spLocks noChangeArrowheads="1"/>
            </p:cNvSpPr>
            <p:nvPr/>
          </p:nvSpPr>
          <p:spPr bwMode="auto">
            <a:xfrm>
              <a:off x="17435331" y="2143125"/>
              <a:ext cx="3540213"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Ideate</a:t>
              </a:r>
            </a:p>
            <a:p>
              <a:pPr defTabSz="914400" eaLnBrk="0" fontAlgn="base" hangingPunct="0">
                <a:spcBef>
                  <a:spcPct val="0"/>
                </a:spcBef>
                <a:spcAft>
                  <a:spcPct val="0"/>
                </a:spcAft>
              </a:pPr>
              <a:r>
                <a:rPr lang="en-US" altLang="en-US" sz="1000" dirty="0">
                  <a:solidFill>
                    <a:srgbClr val="444444"/>
                  </a:solidFill>
                  <a:latin typeface="+mj-lt"/>
                </a:rPr>
                <a:t>Weeks 4-6</a:t>
              </a:r>
            </a:p>
          </p:txBody>
        </p:sp>
        <p:sp>
          <p:nvSpPr>
            <p:cNvPr id="45" name="Rectangle 117" descr="Prototype&#10;Wed 28/03/18 - Tue 10/04/18"/>
            <p:cNvSpPr>
              <a:spLocks noChangeArrowheads="1"/>
            </p:cNvSpPr>
            <p:nvPr/>
          </p:nvSpPr>
          <p:spPr bwMode="auto">
            <a:xfrm>
              <a:off x="20987794" y="2143125"/>
              <a:ext cx="3540213" cy="342900"/>
            </a:xfrm>
            <a:prstGeom prst="rect">
              <a:avLst/>
            </a:prstGeom>
            <a:gradFill flip="none" rotWithShape="1">
              <a:gsLst>
                <a:gs pos="100000">
                  <a:srgbClr val="7AC9D4"/>
                </a:gs>
                <a:gs pos="0">
                  <a:schemeClr val="accent5">
                    <a:lumMod val="40000"/>
                    <a:lumOff val="6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444444"/>
                  </a:solidFill>
                  <a:effectLst/>
                  <a:latin typeface="+mj-lt"/>
                </a:rPr>
                <a:t>Prototype</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444444"/>
                  </a:solidFill>
                  <a:latin typeface="+mj-lt"/>
                </a:rPr>
                <a:t>Lecture Break</a:t>
              </a:r>
              <a:endParaRPr kumimoji="0" lang="en-US" altLang="en-US" sz="1800" i="0" u="none" strike="noStrike" cap="none" normalizeH="0" baseline="0" dirty="0">
                <a:ln>
                  <a:noFill/>
                </a:ln>
                <a:solidFill>
                  <a:schemeClr val="tx1"/>
                </a:solidFill>
                <a:effectLst/>
                <a:latin typeface="+mj-lt"/>
              </a:endParaRPr>
            </a:p>
          </p:txBody>
        </p:sp>
        <p:sp>
          <p:nvSpPr>
            <p:cNvPr id="47" name="Rectangle 115" descr="Sprint 1&#10;Wed 28/02/18 - Tue 6/03/18"/>
            <p:cNvSpPr>
              <a:spLocks noChangeArrowheads="1"/>
            </p:cNvSpPr>
            <p:nvPr/>
          </p:nvSpPr>
          <p:spPr bwMode="auto">
            <a:xfrm>
              <a:off x="13870618" y="2495550"/>
              <a:ext cx="1776232"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Sprint 1</a:t>
              </a:r>
            </a:p>
            <a:p>
              <a:pPr defTabSz="914400" eaLnBrk="0" fontAlgn="base" hangingPunct="0">
                <a:spcBef>
                  <a:spcPct val="0"/>
                </a:spcBef>
                <a:spcAft>
                  <a:spcPct val="0"/>
                </a:spcAft>
              </a:pPr>
              <a:r>
                <a:rPr lang="en-US" altLang="en-US" sz="1000" dirty="0">
                  <a:solidFill>
                    <a:srgbClr val="444444"/>
                  </a:solidFill>
                  <a:latin typeface="+mj-lt"/>
                </a:rPr>
                <a:t>Weeks 2-3</a:t>
              </a:r>
            </a:p>
          </p:txBody>
        </p:sp>
        <p:sp>
          <p:nvSpPr>
            <p:cNvPr id="48" name="Rectangle 114" descr="Sprint 2&#10;Wed 7/03/18 - Tue 13/03/18"/>
            <p:cNvSpPr>
              <a:spLocks noChangeArrowheads="1"/>
            </p:cNvSpPr>
            <p:nvPr/>
          </p:nvSpPr>
          <p:spPr bwMode="auto">
            <a:xfrm>
              <a:off x="15659100" y="2495550"/>
              <a:ext cx="1763982"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Sprint 2</a:t>
              </a:r>
            </a:p>
            <a:p>
              <a:pPr defTabSz="914400" eaLnBrk="0" fontAlgn="base" hangingPunct="0">
                <a:spcBef>
                  <a:spcPct val="0"/>
                </a:spcBef>
                <a:spcAft>
                  <a:spcPct val="0"/>
                </a:spcAft>
              </a:pPr>
              <a:r>
                <a:rPr lang="en-US" altLang="en-US" sz="1000" dirty="0">
                  <a:solidFill>
                    <a:srgbClr val="444444"/>
                  </a:solidFill>
                  <a:latin typeface="+mj-lt"/>
                </a:rPr>
                <a:t>Weeks 3-4</a:t>
              </a:r>
            </a:p>
          </p:txBody>
        </p:sp>
        <p:sp>
          <p:nvSpPr>
            <p:cNvPr id="49" name="Rectangle 113" descr="Test&#10;Wed 11/04/18 - Tue 24/04/18"/>
            <p:cNvSpPr>
              <a:spLocks noChangeArrowheads="1"/>
            </p:cNvSpPr>
            <p:nvPr/>
          </p:nvSpPr>
          <p:spPr bwMode="auto">
            <a:xfrm>
              <a:off x="24540257" y="2143125"/>
              <a:ext cx="3552463"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Test</a:t>
              </a:r>
            </a:p>
            <a:p>
              <a:pPr defTabSz="914400" eaLnBrk="0" fontAlgn="base" hangingPunct="0">
                <a:spcBef>
                  <a:spcPct val="0"/>
                </a:spcBef>
                <a:spcAft>
                  <a:spcPct val="0"/>
                </a:spcAft>
              </a:pPr>
              <a:r>
                <a:rPr lang="en-US" altLang="en-US" sz="1000" dirty="0">
                  <a:solidFill>
                    <a:srgbClr val="444444"/>
                  </a:solidFill>
                  <a:latin typeface="+mj-lt"/>
                </a:rPr>
                <a:t>Weeks 7-8</a:t>
              </a:r>
            </a:p>
          </p:txBody>
        </p:sp>
        <p:sp>
          <p:nvSpPr>
            <p:cNvPr id="50" name="Rectangle 112" descr="Implement&#10;Wed 25/04/18 - Tue 8/05/18"/>
            <p:cNvSpPr>
              <a:spLocks noChangeArrowheads="1"/>
            </p:cNvSpPr>
            <p:nvPr/>
          </p:nvSpPr>
          <p:spPr bwMode="auto">
            <a:xfrm>
              <a:off x="28104970" y="2143125"/>
              <a:ext cx="3540213"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Implement</a:t>
              </a:r>
            </a:p>
            <a:p>
              <a:pPr defTabSz="914400" eaLnBrk="0" fontAlgn="base" hangingPunct="0">
                <a:spcBef>
                  <a:spcPct val="0"/>
                </a:spcBef>
                <a:spcAft>
                  <a:spcPct val="0"/>
                </a:spcAft>
              </a:pPr>
              <a:r>
                <a:rPr lang="en-US" altLang="en-US" sz="1000" dirty="0">
                  <a:solidFill>
                    <a:srgbClr val="444444"/>
                  </a:solidFill>
                  <a:latin typeface="+mj-lt"/>
                </a:rPr>
                <a:t>Weeks 8-10</a:t>
              </a:r>
            </a:p>
          </p:txBody>
        </p:sp>
        <p:sp>
          <p:nvSpPr>
            <p:cNvPr id="51" name="Rectangle 111" descr="Sprint 3&#10;Wed 14/03/18 - Tue 20/03/18"/>
            <p:cNvSpPr>
              <a:spLocks noChangeArrowheads="1"/>
            </p:cNvSpPr>
            <p:nvPr/>
          </p:nvSpPr>
          <p:spPr bwMode="auto">
            <a:xfrm>
              <a:off x="17435331" y="2495550"/>
              <a:ext cx="1763982"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Sprint 3</a:t>
              </a:r>
            </a:p>
            <a:p>
              <a:pPr defTabSz="914400" eaLnBrk="0" fontAlgn="base" hangingPunct="0">
                <a:spcBef>
                  <a:spcPct val="0"/>
                </a:spcBef>
                <a:spcAft>
                  <a:spcPct val="0"/>
                </a:spcAft>
              </a:pPr>
              <a:r>
                <a:rPr lang="en-US" altLang="en-US" sz="1000" dirty="0">
                  <a:solidFill>
                    <a:srgbClr val="444444"/>
                  </a:solidFill>
                  <a:latin typeface="+mj-lt"/>
                </a:rPr>
                <a:t>Weeks 4-5</a:t>
              </a:r>
            </a:p>
          </p:txBody>
        </p:sp>
        <p:sp>
          <p:nvSpPr>
            <p:cNvPr id="52" name="Rectangle 110" descr="Sprint 4&#10;Wed 21/03/18 - Tue 27/03/18"/>
            <p:cNvSpPr>
              <a:spLocks noChangeArrowheads="1"/>
            </p:cNvSpPr>
            <p:nvPr/>
          </p:nvSpPr>
          <p:spPr bwMode="auto">
            <a:xfrm>
              <a:off x="19211563" y="2495550"/>
              <a:ext cx="1763982"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Sprint 4</a:t>
              </a:r>
              <a:br>
                <a:rPr lang="en-US" altLang="en-US" sz="1000" b="1" dirty="0">
                  <a:solidFill>
                    <a:srgbClr val="444444"/>
                  </a:solidFill>
                  <a:latin typeface="+mj-lt"/>
                </a:rPr>
              </a:br>
              <a:r>
                <a:rPr lang="en-US" altLang="en-US" sz="1000" dirty="0">
                  <a:solidFill>
                    <a:srgbClr val="444444"/>
                  </a:solidFill>
                  <a:latin typeface="+mj-lt"/>
                </a:rPr>
                <a:t>Weeks 5-6</a:t>
              </a:r>
            </a:p>
          </p:txBody>
        </p:sp>
        <p:sp>
          <p:nvSpPr>
            <p:cNvPr id="53" name="Rectangle 109" descr="Sprint 5&#10;Wed 28/03/18 - Tue 3/04/18"/>
            <p:cNvSpPr>
              <a:spLocks noChangeArrowheads="1"/>
            </p:cNvSpPr>
            <p:nvPr/>
          </p:nvSpPr>
          <p:spPr bwMode="auto">
            <a:xfrm>
              <a:off x="20987794" y="2495550"/>
              <a:ext cx="1763982"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Sprint 5</a:t>
              </a:r>
            </a:p>
            <a:p>
              <a:pPr defTabSz="914400" eaLnBrk="0" fontAlgn="base" hangingPunct="0">
                <a:spcBef>
                  <a:spcPct val="0"/>
                </a:spcBef>
                <a:spcAft>
                  <a:spcPct val="0"/>
                </a:spcAft>
              </a:pPr>
              <a:r>
                <a:rPr lang="en-US" altLang="en-US" sz="1000" dirty="0">
                  <a:solidFill>
                    <a:srgbClr val="444444"/>
                  </a:solidFill>
                  <a:latin typeface="+mj-lt"/>
                </a:rPr>
                <a:t>Break week 1</a:t>
              </a:r>
            </a:p>
          </p:txBody>
        </p:sp>
        <p:sp>
          <p:nvSpPr>
            <p:cNvPr id="54" name="Rectangle 108" descr="Sprint 6&#10;Wed 4/04/18 - Tue 10/04/18"/>
            <p:cNvSpPr>
              <a:spLocks noChangeArrowheads="1"/>
            </p:cNvSpPr>
            <p:nvPr/>
          </p:nvSpPr>
          <p:spPr bwMode="auto">
            <a:xfrm>
              <a:off x="22764026" y="2495550"/>
              <a:ext cx="1763982"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Sprint 6</a:t>
              </a:r>
            </a:p>
            <a:p>
              <a:pPr defTabSz="914400" eaLnBrk="0" fontAlgn="base" hangingPunct="0">
                <a:spcBef>
                  <a:spcPct val="0"/>
                </a:spcBef>
                <a:spcAft>
                  <a:spcPct val="0"/>
                </a:spcAft>
              </a:pPr>
              <a:r>
                <a:rPr lang="en-US" altLang="en-US" sz="1000" dirty="0">
                  <a:solidFill>
                    <a:srgbClr val="444444"/>
                  </a:solidFill>
                  <a:latin typeface="+mj-lt"/>
                </a:rPr>
                <a:t>Break week 2</a:t>
              </a:r>
            </a:p>
          </p:txBody>
        </p:sp>
        <p:sp>
          <p:nvSpPr>
            <p:cNvPr id="55" name="Rectangle 107" descr="Sprint 7&#10;Wed 11/04/18 - Tue 17/04/18"/>
            <p:cNvSpPr>
              <a:spLocks noChangeArrowheads="1"/>
            </p:cNvSpPr>
            <p:nvPr/>
          </p:nvSpPr>
          <p:spPr bwMode="auto">
            <a:xfrm>
              <a:off x="24540257" y="2495550"/>
              <a:ext cx="1776232"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Sprint 7</a:t>
              </a:r>
            </a:p>
            <a:p>
              <a:pPr defTabSz="914400" eaLnBrk="0" fontAlgn="base" hangingPunct="0">
                <a:spcBef>
                  <a:spcPct val="0"/>
                </a:spcBef>
                <a:spcAft>
                  <a:spcPct val="0"/>
                </a:spcAft>
              </a:pPr>
              <a:r>
                <a:rPr lang="en-US" altLang="en-US" sz="1000" dirty="0">
                  <a:solidFill>
                    <a:srgbClr val="444444"/>
                  </a:solidFill>
                  <a:latin typeface="+mj-lt"/>
                </a:rPr>
                <a:t>Week 7</a:t>
              </a:r>
            </a:p>
          </p:txBody>
        </p:sp>
        <p:sp>
          <p:nvSpPr>
            <p:cNvPr id="56" name="Rectangle 106" descr="Sprint 8&#10;Wed 18/04/18 - Tue 24/04/18"/>
            <p:cNvSpPr>
              <a:spLocks noChangeArrowheads="1"/>
            </p:cNvSpPr>
            <p:nvPr/>
          </p:nvSpPr>
          <p:spPr bwMode="auto">
            <a:xfrm>
              <a:off x="26328739" y="2495550"/>
              <a:ext cx="1763982"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Sprint 8</a:t>
              </a:r>
            </a:p>
            <a:p>
              <a:pPr defTabSz="914400" eaLnBrk="0" fontAlgn="base" hangingPunct="0">
                <a:spcBef>
                  <a:spcPct val="0"/>
                </a:spcBef>
                <a:spcAft>
                  <a:spcPct val="0"/>
                </a:spcAft>
              </a:pPr>
              <a:r>
                <a:rPr lang="en-US" altLang="en-US" sz="1000" dirty="0">
                  <a:solidFill>
                    <a:srgbClr val="444444"/>
                  </a:solidFill>
                  <a:latin typeface="+mj-lt"/>
                </a:rPr>
                <a:t>Weeks 7-8</a:t>
              </a:r>
            </a:p>
          </p:txBody>
        </p:sp>
        <p:sp>
          <p:nvSpPr>
            <p:cNvPr id="57" name="Rectangle 105" descr="Sprint 9 (Poster)&#10;Wed 25/04/18 - Tue 1/05/18"/>
            <p:cNvSpPr>
              <a:spLocks noChangeArrowheads="1"/>
            </p:cNvSpPr>
            <p:nvPr/>
          </p:nvSpPr>
          <p:spPr bwMode="auto">
            <a:xfrm>
              <a:off x="28104970" y="2495550"/>
              <a:ext cx="1763982"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Sprint 9 (Poster)</a:t>
              </a:r>
            </a:p>
            <a:p>
              <a:pPr defTabSz="914400" eaLnBrk="0" fontAlgn="base" hangingPunct="0">
                <a:spcBef>
                  <a:spcPct val="0"/>
                </a:spcBef>
                <a:spcAft>
                  <a:spcPct val="0"/>
                </a:spcAft>
              </a:pPr>
              <a:r>
                <a:rPr lang="en-US" altLang="en-US" sz="1000" dirty="0">
                  <a:solidFill>
                    <a:srgbClr val="444444"/>
                  </a:solidFill>
                  <a:latin typeface="+mj-lt"/>
                </a:rPr>
                <a:t>Weeks 8-9</a:t>
              </a:r>
            </a:p>
          </p:txBody>
        </p:sp>
        <p:sp>
          <p:nvSpPr>
            <p:cNvPr id="58" name="Rectangle 104" descr="Sprint 10 (Showcase)&#10;Wed 2/05/18 - Tue 8/05/18"/>
            <p:cNvSpPr>
              <a:spLocks noChangeArrowheads="1"/>
            </p:cNvSpPr>
            <p:nvPr/>
          </p:nvSpPr>
          <p:spPr bwMode="auto">
            <a:xfrm>
              <a:off x="29881202" y="2495550"/>
              <a:ext cx="1763982"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Sprint 10 (Showcase)</a:t>
              </a:r>
            </a:p>
            <a:p>
              <a:pPr defTabSz="914400" eaLnBrk="0" fontAlgn="base" hangingPunct="0">
                <a:spcBef>
                  <a:spcPct val="0"/>
                </a:spcBef>
                <a:spcAft>
                  <a:spcPct val="0"/>
                </a:spcAft>
              </a:pPr>
              <a:r>
                <a:rPr lang="en-US" altLang="en-US" sz="1000" dirty="0">
                  <a:solidFill>
                    <a:srgbClr val="444444"/>
                  </a:solidFill>
                  <a:latin typeface="+mj-lt"/>
                </a:rPr>
                <a:t>Weeks 9-10</a:t>
              </a:r>
            </a:p>
          </p:txBody>
        </p:sp>
        <p:grpSp>
          <p:nvGrpSpPr>
            <p:cNvPr id="59" name="Group 101"/>
            <p:cNvGrpSpPr>
              <a:grpSpLocks/>
            </p:cNvGrpSpPr>
            <p:nvPr/>
          </p:nvGrpSpPr>
          <p:grpSpPr bwMode="auto">
            <a:xfrm>
              <a:off x="20865296" y="2771775"/>
              <a:ext cx="220498" cy="171450"/>
              <a:chOff x="0" y="0"/>
              <a:chExt cx="100" cy="100"/>
            </a:xfrm>
          </p:grpSpPr>
          <p:sp>
            <p:nvSpPr>
              <p:cNvPr id="159" name="Freeform 103"/>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60" name="Freeform 102"/>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grpSp>
          <p:nvGrpSpPr>
            <p:cNvPr id="62" name="Group 96"/>
            <p:cNvGrpSpPr>
              <a:grpSpLocks/>
            </p:cNvGrpSpPr>
            <p:nvPr/>
          </p:nvGrpSpPr>
          <p:grpSpPr bwMode="auto">
            <a:xfrm>
              <a:off x="17312833" y="2771775"/>
              <a:ext cx="220498" cy="171450"/>
              <a:chOff x="0" y="0"/>
              <a:chExt cx="100" cy="100"/>
            </a:xfrm>
          </p:grpSpPr>
          <p:sp>
            <p:nvSpPr>
              <p:cNvPr id="157" name="Freeform 98"/>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58" name="Freeform 97"/>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grpSp>
          <p:nvGrpSpPr>
            <p:cNvPr id="65" name="Group 91"/>
            <p:cNvGrpSpPr>
              <a:grpSpLocks/>
            </p:cNvGrpSpPr>
            <p:nvPr/>
          </p:nvGrpSpPr>
          <p:grpSpPr bwMode="auto">
            <a:xfrm>
              <a:off x="24417759" y="2771775"/>
              <a:ext cx="220498" cy="171450"/>
              <a:chOff x="0" y="0"/>
              <a:chExt cx="100" cy="100"/>
            </a:xfrm>
          </p:grpSpPr>
          <p:sp>
            <p:nvSpPr>
              <p:cNvPr id="155" name="Freeform 93"/>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56" name="Freeform 92"/>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grpSp>
          <p:nvGrpSpPr>
            <p:cNvPr id="68" name="Group 86"/>
            <p:cNvGrpSpPr>
              <a:grpSpLocks/>
            </p:cNvGrpSpPr>
            <p:nvPr/>
          </p:nvGrpSpPr>
          <p:grpSpPr bwMode="auto">
            <a:xfrm>
              <a:off x="27982472" y="2771775"/>
              <a:ext cx="220498" cy="171450"/>
              <a:chOff x="0" y="0"/>
              <a:chExt cx="100" cy="100"/>
            </a:xfrm>
          </p:grpSpPr>
          <p:sp>
            <p:nvSpPr>
              <p:cNvPr id="153" name="Freeform 88"/>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54" name="Freeform 87"/>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grpSp>
          <p:nvGrpSpPr>
            <p:cNvPr id="71" name="Group 81"/>
            <p:cNvGrpSpPr>
              <a:grpSpLocks/>
            </p:cNvGrpSpPr>
            <p:nvPr/>
          </p:nvGrpSpPr>
          <p:grpSpPr bwMode="auto">
            <a:xfrm>
              <a:off x="31277687" y="2771775"/>
              <a:ext cx="220498" cy="171450"/>
              <a:chOff x="0" y="0"/>
              <a:chExt cx="100" cy="100"/>
            </a:xfrm>
          </p:grpSpPr>
          <p:sp>
            <p:nvSpPr>
              <p:cNvPr id="151" name="Freeform 83"/>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52" name="Freeform 82"/>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72" name="Freeform 80"/>
            <p:cNvSpPr>
              <a:spLocks noChangeArrowheads="1"/>
            </p:cNvSpPr>
            <p:nvPr/>
          </p:nvSpPr>
          <p:spPr bwMode="auto">
            <a:xfrm>
              <a:off x="31387936" y="2895600"/>
              <a:ext cx="881991" cy="209550"/>
            </a:xfrm>
            <a:custGeom>
              <a:avLst/>
              <a:gdLst>
                <a:gd name="T0" fmla="*/ 0 w 72"/>
                <a:gd name="T1" fmla="*/ 0 h 22"/>
                <a:gd name="T2" fmla="*/ 72 w 72"/>
                <a:gd name="T3" fmla="*/ 22 h 22"/>
              </a:gdLst>
              <a:ahLst/>
              <a:cxnLst>
                <a:cxn ang="0">
                  <a:pos x="T0" y="T1"/>
                </a:cxn>
                <a:cxn ang="0">
                  <a:pos x="T2" y="T3"/>
                </a:cxn>
              </a:cxnLst>
              <a:rect l="0" t="0" r="r" b="b"/>
              <a:pathLst>
                <a:path w="72" h="22">
                  <a:moveTo>
                    <a:pt x="0" y="0"/>
                  </a:moveTo>
                  <a:lnTo>
                    <a:pt x="72" y="22"/>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73" name="Rectangle 79" descr="M10 - Techlauncher Showcase&#10;Tue 8/05/18"/>
            <p:cNvSpPr>
              <a:spLocks noChangeArrowheads="1"/>
            </p:cNvSpPr>
            <p:nvPr/>
          </p:nvSpPr>
          <p:spPr bwMode="auto">
            <a:xfrm>
              <a:off x="31485935" y="3105150"/>
              <a:ext cx="1567984"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444444"/>
                  </a:solidFill>
                  <a:effectLst/>
                  <a:latin typeface="+mj-lt"/>
                </a:rPr>
                <a:t>M10 - Techlauncher Showcase</a:t>
              </a:r>
              <a:br>
                <a:rPr kumimoji="0" lang="en-US" altLang="en-US" sz="800" b="0" i="0" u="none" strike="noStrike" cap="none" normalizeH="0" baseline="0">
                  <a:ln>
                    <a:noFill/>
                  </a:ln>
                  <a:solidFill>
                    <a:schemeClr val="tx1"/>
                  </a:solidFill>
                  <a:effectLst/>
                  <a:latin typeface="+mj-lt"/>
                </a:rPr>
              </a:br>
              <a:r>
                <a:rPr kumimoji="0" lang="en-US" altLang="en-US" sz="1100" b="0" i="0" u="none" strike="noStrike" cap="none" normalizeH="0" baseline="0">
                  <a:ln>
                    <a:noFill/>
                  </a:ln>
                  <a:solidFill>
                    <a:srgbClr val="444444"/>
                  </a:solidFill>
                  <a:effectLst/>
                  <a:latin typeface="+mj-lt"/>
                </a:rPr>
                <a:t>Tue 8/05/18</a:t>
              </a:r>
              <a:endParaRPr kumimoji="0" lang="en-US" altLang="en-US" sz="1800" b="0" i="0" u="none" strike="noStrike" cap="none" normalizeH="0" baseline="0">
                <a:ln>
                  <a:noFill/>
                </a:ln>
                <a:solidFill>
                  <a:schemeClr val="tx1"/>
                </a:solidFill>
                <a:effectLst/>
                <a:latin typeface="+mj-lt"/>
              </a:endParaRPr>
            </a:p>
          </p:txBody>
        </p:sp>
        <p:grpSp>
          <p:nvGrpSpPr>
            <p:cNvPr id="74" name="Group 76"/>
            <p:cNvGrpSpPr>
              <a:grpSpLocks/>
            </p:cNvGrpSpPr>
            <p:nvPr/>
          </p:nvGrpSpPr>
          <p:grpSpPr bwMode="auto">
            <a:xfrm>
              <a:off x="15022106" y="2771775"/>
              <a:ext cx="220498" cy="171450"/>
              <a:chOff x="0" y="0"/>
              <a:chExt cx="100" cy="100"/>
            </a:xfrm>
          </p:grpSpPr>
          <p:sp>
            <p:nvSpPr>
              <p:cNvPr id="149" name="Freeform 78"/>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50" name="Freeform 77"/>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75" name="Freeform 75"/>
            <p:cNvSpPr>
              <a:spLocks noChangeArrowheads="1"/>
            </p:cNvSpPr>
            <p:nvPr/>
          </p:nvSpPr>
          <p:spPr bwMode="auto">
            <a:xfrm>
              <a:off x="15132354" y="2895600"/>
              <a:ext cx="55125" cy="559195"/>
            </a:xfrm>
            <a:custGeom>
              <a:avLst/>
              <a:gdLst>
                <a:gd name="T0" fmla="*/ 0 h 85"/>
                <a:gd name="T1" fmla="*/ 85 h 85"/>
              </a:gdLst>
              <a:ahLst/>
              <a:cxnLst>
                <a:cxn ang="0">
                  <a:pos x="0" y="T0"/>
                </a:cxn>
                <a:cxn ang="0">
                  <a:pos x="0" y="T1"/>
                </a:cxn>
              </a:cxnLst>
              <a:rect l="0" t="0" r="r" b="b"/>
              <a:pathLst>
                <a:path h="85">
                  <a:moveTo>
                    <a:pt x="0" y="0"/>
                  </a:moveTo>
                  <a:lnTo>
                    <a:pt x="0" y="85"/>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76" name="Rectangle 74" descr="M2 - Audit Week #1&#10;Mon 5/03/18"/>
            <p:cNvSpPr>
              <a:spLocks noChangeArrowheads="1"/>
            </p:cNvSpPr>
            <p:nvPr/>
          </p:nvSpPr>
          <p:spPr bwMode="auto">
            <a:xfrm>
              <a:off x="14320977" y="3452417"/>
              <a:ext cx="1641483"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M2 - Audit #1</a:t>
              </a:r>
              <a:br>
                <a:rPr kumimoji="0" lang="en-US" altLang="en-US" sz="800" b="0" i="0" u="none" strike="noStrike" cap="none" normalizeH="0" baseline="0" dirty="0">
                  <a:ln>
                    <a:noFill/>
                  </a:ln>
                  <a:solidFill>
                    <a:schemeClr val="tx1"/>
                  </a:solidFill>
                  <a:effectLst/>
                  <a:latin typeface="+mj-lt"/>
                </a:rPr>
              </a:br>
              <a:endParaRPr kumimoji="0" lang="en-US" altLang="en-US" sz="1800" b="0" i="0" u="none" strike="noStrike" cap="none" normalizeH="0" baseline="0" dirty="0">
                <a:ln>
                  <a:noFill/>
                </a:ln>
                <a:solidFill>
                  <a:schemeClr val="tx1"/>
                </a:solidFill>
                <a:effectLst/>
                <a:latin typeface="+mj-lt"/>
              </a:endParaRPr>
            </a:p>
          </p:txBody>
        </p:sp>
        <p:sp>
          <p:nvSpPr>
            <p:cNvPr id="120" name="Freeform 2"/>
            <p:cNvSpPr>
              <a:spLocks noChangeArrowheads="1"/>
            </p:cNvSpPr>
            <p:nvPr/>
          </p:nvSpPr>
          <p:spPr bwMode="auto">
            <a:xfrm>
              <a:off x="20473300" y="1781175"/>
              <a:ext cx="220498" cy="1066800"/>
            </a:xfrm>
            <a:custGeom>
              <a:avLst/>
              <a:gdLst>
                <a:gd name="T0" fmla="*/ 0 h 98"/>
                <a:gd name="T1" fmla="*/ 98 h 98"/>
              </a:gdLst>
              <a:ahLst/>
              <a:cxnLst>
                <a:cxn ang="0">
                  <a:pos x="0" y="T0"/>
                </a:cxn>
                <a:cxn ang="0">
                  <a:pos x="0" y="T1"/>
                </a:cxn>
              </a:cxnLst>
              <a:rect l="0" t="0" r="r" b="b"/>
              <a:pathLst>
                <a:path h="98">
                  <a:moveTo>
                    <a:pt x="0" y="0"/>
                  </a:moveTo>
                  <a:lnTo>
                    <a:pt x="0" y="98"/>
                  </a:lnTo>
                </a:path>
              </a:pathLst>
            </a:custGeom>
            <a:solidFill>
              <a:srgbClr val="FFFFFF"/>
            </a:solidFill>
            <a:ln w="3">
              <a:solidFill>
                <a:srgbClr val="31752F"/>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78" name="Freeform 70"/>
            <p:cNvSpPr>
              <a:spLocks noChangeArrowheads="1"/>
            </p:cNvSpPr>
            <p:nvPr/>
          </p:nvSpPr>
          <p:spPr bwMode="auto">
            <a:xfrm>
              <a:off x="20473299" y="2895600"/>
              <a:ext cx="1348797" cy="556817"/>
            </a:xfrm>
            <a:custGeom>
              <a:avLst/>
              <a:gdLst>
                <a:gd name="T0" fmla="*/ 0 h 85"/>
                <a:gd name="T1" fmla="*/ 85 h 85"/>
              </a:gdLst>
              <a:ahLst/>
              <a:cxnLst>
                <a:cxn ang="0">
                  <a:pos x="0" y="T0"/>
                </a:cxn>
                <a:cxn ang="0">
                  <a:pos x="0" y="T1"/>
                </a:cxn>
              </a:cxnLst>
              <a:rect l="0" t="0" r="r" b="b"/>
              <a:pathLst>
                <a:path h="85">
                  <a:moveTo>
                    <a:pt x="0" y="0"/>
                  </a:moveTo>
                  <a:lnTo>
                    <a:pt x="0" y="85"/>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nvGrpSpPr>
            <p:cNvPr id="77" name="Group 71"/>
            <p:cNvGrpSpPr>
              <a:grpSpLocks/>
            </p:cNvGrpSpPr>
            <p:nvPr/>
          </p:nvGrpSpPr>
          <p:grpSpPr bwMode="auto">
            <a:xfrm>
              <a:off x="20363051" y="2771775"/>
              <a:ext cx="220498" cy="171450"/>
              <a:chOff x="0" y="0"/>
              <a:chExt cx="100" cy="100"/>
            </a:xfrm>
          </p:grpSpPr>
          <p:sp>
            <p:nvSpPr>
              <p:cNvPr id="147" name="Freeform 73"/>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48" name="Freeform 72"/>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79" name="Rectangle 69" descr="M4 - Audit Week #2&#10;Mon 26/03/18"/>
            <p:cNvSpPr>
              <a:spLocks noChangeArrowheads="1"/>
            </p:cNvSpPr>
            <p:nvPr/>
          </p:nvSpPr>
          <p:spPr bwMode="auto">
            <a:xfrm flipH="1">
              <a:off x="19844986" y="3463847"/>
              <a:ext cx="1258457" cy="248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M4 - Audit #2</a:t>
              </a:r>
              <a:endParaRPr kumimoji="0" lang="en-US" altLang="en-US" sz="1800" b="0" i="0" u="none" strike="noStrike" cap="none" normalizeH="0" baseline="0" dirty="0">
                <a:ln>
                  <a:noFill/>
                </a:ln>
                <a:solidFill>
                  <a:schemeClr val="tx1"/>
                </a:solidFill>
                <a:effectLst/>
                <a:latin typeface="+mj-lt"/>
              </a:endParaRPr>
            </a:p>
          </p:txBody>
        </p:sp>
        <p:grpSp>
          <p:nvGrpSpPr>
            <p:cNvPr id="80" name="Group 79"/>
            <p:cNvGrpSpPr>
              <a:grpSpLocks/>
            </p:cNvGrpSpPr>
            <p:nvPr/>
          </p:nvGrpSpPr>
          <p:grpSpPr bwMode="auto">
            <a:xfrm>
              <a:off x="31032690" y="2771775"/>
              <a:ext cx="220498" cy="171450"/>
              <a:chOff x="0" y="0"/>
              <a:chExt cx="100" cy="100"/>
            </a:xfrm>
          </p:grpSpPr>
          <p:sp>
            <p:nvSpPr>
              <p:cNvPr id="145" name="Freeform 68"/>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46" name="Freeform 67"/>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81" name="Freeform 65"/>
            <p:cNvSpPr>
              <a:spLocks noChangeArrowheads="1"/>
            </p:cNvSpPr>
            <p:nvPr/>
          </p:nvSpPr>
          <p:spPr bwMode="auto">
            <a:xfrm>
              <a:off x="31142939" y="2895600"/>
              <a:ext cx="0" cy="809625"/>
            </a:xfrm>
            <a:custGeom>
              <a:avLst/>
              <a:gdLst>
                <a:gd name="T0" fmla="*/ 0 h 85"/>
                <a:gd name="T1" fmla="*/ 85 h 85"/>
              </a:gdLst>
              <a:ahLst/>
              <a:cxnLst>
                <a:cxn ang="0">
                  <a:pos x="0" y="T0"/>
                </a:cxn>
                <a:cxn ang="0">
                  <a:pos x="0" y="T1"/>
                </a:cxn>
              </a:cxnLst>
              <a:rect l="0" t="0" r="r" b="b"/>
              <a:pathLst>
                <a:path h="85">
                  <a:moveTo>
                    <a:pt x="0" y="0"/>
                  </a:moveTo>
                  <a:lnTo>
                    <a:pt x="0" y="85"/>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82" name="Rectangle 64" descr="M9 - Audit Week #3&#10;Mon 7/05/18"/>
            <p:cNvSpPr>
              <a:spLocks noChangeArrowheads="1"/>
            </p:cNvSpPr>
            <p:nvPr/>
          </p:nvSpPr>
          <p:spPr bwMode="auto">
            <a:xfrm>
              <a:off x="30322197" y="3705225"/>
              <a:ext cx="1641483"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M9 - Audit #3</a:t>
              </a:r>
              <a:endParaRPr kumimoji="0" lang="en-US" altLang="en-US" sz="1800" b="0" i="0" u="none" strike="noStrike" cap="none" normalizeH="0" baseline="0" dirty="0">
                <a:ln>
                  <a:noFill/>
                </a:ln>
                <a:solidFill>
                  <a:schemeClr val="tx1"/>
                </a:solidFill>
                <a:effectLst/>
                <a:latin typeface="+mj-lt"/>
              </a:endParaRPr>
            </a:p>
          </p:txBody>
        </p:sp>
        <p:grpSp>
          <p:nvGrpSpPr>
            <p:cNvPr id="83" name="Group 61"/>
            <p:cNvGrpSpPr>
              <a:grpSpLocks/>
            </p:cNvGrpSpPr>
            <p:nvPr/>
          </p:nvGrpSpPr>
          <p:grpSpPr bwMode="auto">
            <a:xfrm>
              <a:off x="30260948" y="2771775"/>
              <a:ext cx="220498" cy="171450"/>
              <a:chOff x="0" y="0"/>
              <a:chExt cx="100" cy="100"/>
            </a:xfrm>
          </p:grpSpPr>
          <p:sp>
            <p:nvSpPr>
              <p:cNvPr id="143" name="Freeform 63"/>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44" name="Freeform 62"/>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84" name="Freeform 60"/>
            <p:cNvSpPr>
              <a:spLocks noChangeArrowheads="1"/>
            </p:cNvSpPr>
            <p:nvPr/>
          </p:nvSpPr>
          <p:spPr bwMode="auto">
            <a:xfrm>
              <a:off x="30371197" y="2895600"/>
              <a:ext cx="0" cy="190500"/>
            </a:xfrm>
            <a:custGeom>
              <a:avLst/>
              <a:gdLst>
                <a:gd name="T0" fmla="*/ 0 h 20"/>
                <a:gd name="T1" fmla="*/ 20 h 20"/>
              </a:gdLst>
              <a:ahLst/>
              <a:cxnLst>
                <a:cxn ang="0">
                  <a:pos x="0" y="T0"/>
                </a:cxn>
                <a:cxn ang="0">
                  <a:pos x="0" y="T1"/>
                </a:cxn>
              </a:cxnLst>
              <a:rect l="0" t="0" r="r" b="b"/>
              <a:pathLst>
                <a:path h="20">
                  <a:moveTo>
                    <a:pt x="0" y="0"/>
                  </a:moveTo>
                  <a:lnTo>
                    <a:pt x="0" y="2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85" name="Rectangle 59" descr="M8 - Project Poster Complete&#10;Fri 4/05/18"/>
            <p:cNvSpPr>
              <a:spLocks noChangeArrowheads="1"/>
            </p:cNvSpPr>
            <p:nvPr/>
          </p:nvSpPr>
          <p:spPr bwMode="auto">
            <a:xfrm>
              <a:off x="29599455" y="3086100"/>
              <a:ext cx="1543484"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M8 - Project Poster Complete</a:t>
              </a:r>
              <a:endParaRPr kumimoji="0" lang="en-US" altLang="en-US" sz="1800" b="0" i="0" u="none" strike="noStrike" cap="none" normalizeH="0" baseline="0" dirty="0">
                <a:ln>
                  <a:noFill/>
                </a:ln>
                <a:solidFill>
                  <a:schemeClr val="tx1"/>
                </a:solidFill>
                <a:effectLst/>
                <a:latin typeface="+mj-lt"/>
              </a:endParaRPr>
            </a:p>
          </p:txBody>
        </p:sp>
        <p:grpSp>
          <p:nvGrpSpPr>
            <p:cNvPr id="86" name="Group 56"/>
            <p:cNvGrpSpPr>
              <a:grpSpLocks/>
            </p:cNvGrpSpPr>
            <p:nvPr/>
          </p:nvGrpSpPr>
          <p:grpSpPr bwMode="auto">
            <a:xfrm>
              <a:off x="13748120" y="2771775"/>
              <a:ext cx="220498" cy="171450"/>
              <a:chOff x="0" y="0"/>
              <a:chExt cx="100" cy="100"/>
            </a:xfrm>
          </p:grpSpPr>
          <p:sp>
            <p:nvSpPr>
              <p:cNvPr id="141" name="Freeform 58"/>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42" name="Freeform 57"/>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161" name="Rectangle 116" descr="Define&#10;Wed 28/02/18 - Tue 13/03/18"/>
            <p:cNvSpPr>
              <a:spLocks noChangeArrowheads="1"/>
            </p:cNvSpPr>
            <p:nvPr/>
          </p:nvSpPr>
          <p:spPr bwMode="auto">
            <a:xfrm>
              <a:off x="13870618" y="2143125"/>
              <a:ext cx="3552463"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444444"/>
                  </a:solidFill>
                  <a:effectLst/>
                  <a:latin typeface="+mj-lt"/>
                </a:rPr>
                <a:t>Define</a:t>
              </a:r>
              <a:br>
                <a:rPr kumimoji="0" lang="en-US" altLang="en-US" sz="800" b="0" i="0" u="none" strike="noStrike" cap="none" normalizeH="0" baseline="0" dirty="0">
                  <a:ln>
                    <a:noFill/>
                  </a:ln>
                  <a:solidFill>
                    <a:schemeClr val="tx1"/>
                  </a:solidFill>
                  <a:effectLst/>
                  <a:latin typeface="+mj-lt"/>
                </a:rPr>
              </a:br>
              <a:r>
                <a:rPr kumimoji="0" lang="en-US" altLang="en-US" sz="1000" i="0" u="none" strike="noStrike" cap="none" normalizeH="0" baseline="0" dirty="0">
                  <a:ln>
                    <a:noFill/>
                  </a:ln>
                  <a:solidFill>
                    <a:srgbClr val="444444"/>
                  </a:solidFill>
                  <a:effectLst/>
                  <a:latin typeface="+mj-lt"/>
                </a:rPr>
                <a:t>Wed 28/02/18 - Tue 13/03/18</a:t>
              </a:r>
              <a:endParaRPr kumimoji="0" lang="en-US" altLang="en-US" sz="1800" i="0" u="none" strike="noStrike" cap="none" normalizeH="0" baseline="0" dirty="0">
                <a:ln>
                  <a:noFill/>
                </a:ln>
                <a:solidFill>
                  <a:schemeClr val="tx1"/>
                </a:solidFill>
                <a:effectLst/>
                <a:latin typeface="+mj-lt"/>
              </a:endParaRPr>
            </a:p>
          </p:txBody>
        </p:sp>
        <p:grpSp>
          <p:nvGrpSpPr>
            <p:cNvPr id="89" name="Group 51"/>
            <p:cNvGrpSpPr>
              <a:grpSpLocks/>
            </p:cNvGrpSpPr>
            <p:nvPr/>
          </p:nvGrpSpPr>
          <p:grpSpPr bwMode="auto">
            <a:xfrm>
              <a:off x="13748120" y="2038350"/>
              <a:ext cx="220498" cy="171450"/>
              <a:chOff x="0" y="0"/>
              <a:chExt cx="100" cy="100"/>
            </a:xfrm>
          </p:grpSpPr>
          <p:sp>
            <p:nvSpPr>
              <p:cNvPr id="139" name="Freeform 53"/>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40" name="Freeform 52"/>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90" name="Freeform 50"/>
            <p:cNvSpPr>
              <a:spLocks noChangeArrowheads="1"/>
            </p:cNvSpPr>
            <p:nvPr/>
          </p:nvSpPr>
          <p:spPr bwMode="auto">
            <a:xfrm>
              <a:off x="13858368" y="1657350"/>
              <a:ext cx="0" cy="419100"/>
            </a:xfrm>
            <a:custGeom>
              <a:avLst/>
              <a:gdLst>
                <a:gd name="T0" fmla="*/ 44 h 44"/>
                <a:gd name="T1" fmla="*/ 0 h 44"/>
              </a:gdLst>
              <a:ahLst/>
              <a:cxnLst>
                <a:cxn ang="0">
                  <a:pos x="0" y="T0"/>
                </a:cxn>
                <a:cxn ang="0">
                  <a:pos x="0" y="T1"/>
                </a:cxn>
              </a:cxnLst>
              <a:rect l="0" t="0" r="r" b="b"/>
              <a:pathLst>
                <a:path h="44">
                  <a:moveTo>
                    <a:pt x="0" y="44"/>
                  </a:moveTo>
                  <a:lnTo>
                    <a:pt x="0" y="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91" name="Rectangle 49" descr="Client Meeting 1&#10;Wed 28/02/18"/>
            <p:cNvSpPr>
              <a:spLocks noChangeArrowheads="1"/>
            </p:cNvSpPr>
            <p:nvPr/>
          </p:nvSpPr>
          <p:spPr bwMode="auto">
            <a:xfrm>
              <a:off x="13209125" y="1295400"/>
              <a:ext cx="1310736"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Client Meeting 1</a:t>
              </a:r>
              <a:endParaRPr kumimoji="0" lang="en-US" altLang="en-US" sz="1800" b="0" i="0" u="none" strike="noStrike" cap="none" normalizeH="0" baseline="0" dirty="0">
                <a:ln>
                  <a:noFill/>
                </a:ln>
                <a:solidFill>
                  <a:schemeClr val="tx1"/>
                </a:solidFill>
                <a:effectLst/>
                <a:latin typeface="+mj-lt"/>
              </a:endParaRPr>
            </a:p>
          </p:txBody>
        </p:sp>
        <p:grpSp>
          <p:nvGrpSpPr>
            <p:cNvPr id="92" name="Group 46"/>
            <p:cNvGrpSpPr>
              <a:grpSpLocks/>
            </p:cNvGrpSpPr>
            <p:nvPr/>
          </p:nvGrpSpPr>
          <p:grpSpPr bwMode="auto">
            <a:xfrm>
              <a:off x="19089064" y="2038350"/>
              <a:ext cx="220498" cy="171450"/>
              <a:chOff x="0" y="0"/>
              <a:chExt cx="100" cy="100"/>
            </a:xfrm>
          </p:grpSpPr>
          <p:sp>
            <p:nvSpPr>
              <p:cNvPr id="137" name="Freeform 48"/>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38" name="Freeform 47"/>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93" name="Freeform 45"/>
            <p:cNvSpPr>
              <a:spLocks noChangeArrowheads="1"/>
            </p:cNvSpPr>
            <p:nvPr/>
          </p:nvSpPr>
          <p:spPr bwMode="auto">
            <a:xfrm>
              <a:off x="19199313" y="1657350"/>
              <a:ext cx="0" cy="419100"/>
            </a:xfrm>
            <a:custGeom>
              <a:avLst/>
              <a:gdLst>
                <a:gd name="T0" fmla="*/ 44 h 44"/>
                <a:gd name="T1" fmla="*/ 0 h 44"/>
              </a:gdLst>
              <a:ahLst/>
              <a:cxnLst>
                <a:cxn ang="0">
                  <a:pos x="0" y="T0"/>
                </a:cxn>
                <a:cxn ang="0">
                  <a:pos x="0" y="T1"/>
                </a:cxn>
              </a:cxnLst>
              <a:rect l="0" t="0" r="r" b="b"/>
              <a:pathLst>
                <a:path h="44">
                  <a:moveTo>
                    <a:pt x="0" y="44"/>
                  </a:moveTo>
                  <a:lnTo>
                    <a:pt x="0" y="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94" name="Rectangle 44" descr="Client Meeting 4&#10;Wed 21/03/18"/>
            <p:cNvSpPr>
              <a:spLocks noChangeArrowheads="1"/>
            </p:cNvSpPr>
            <p:nvPr/>
          </p:nvSpPr>
          <p:spPr bwMode="auto">
            <a:xfrm>
              <a:off x="18550070" y="1295400"/>
              <a:ext cx="1310736"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Client Meeting 4</a:t>
              </a:r>
              <a:endParaRPr kumimoji="0" lang="en-US" altLang="en-US" sz="1800" b="0" i="0" u="none" strike="noStrike" cap="none" normalizeH="0" baseline="0" dirty="0">
                <a:ln>
                  <a:noFill/>
                </a:ln>
                <a:solidFill>
                  <a:schemeClr val="tx1"/>
                </a:solidFill>
                <a:effectLst/>
                <a:latin typeface="+mj-lt"/>
              </a:endParaRPr>
            </a:p>
          </p:txBody>
        </p:sp>
        <p:grpSp>
          <p:nvGrpSpPr>
            <p:cNvPr id="95" name="Group 41"/>
            <p:cNvGrpSpPr>
              <a:grpSpLocks/>
            </p:cNvGrpSpPr>
            <p:nvPr/>
          </p:nvGrpSpPr>
          <p:grpSpPr bwMode="auto">
            <a:xfrm>
              <a:off x="15536601" y="2038350"/>
              <a:ext cx="220498" cy="171450"/>
              <a:chOff x="0" y="0"/>
              <a:chExt cx="100" cy="100"/>
            </a:xfrm>
          </p:grpSpPr>
          <p:sp>
            <p:nvSpPr>
              <p:cNvPr id="135" name="Freeform 43"/>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36" name="Freeform 42"/>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96" name="Freeform 40"/>
            <p:cNvSpPr>
              <a:spLocks noChangeArrowheads="1"/>
            </p:cNvSpPr>
            <p:nvPr/>
          </p:nvSpPr>
          <p:spPr bwMode="auto">
            <a:xfrm>
              <a:off x="15646850" y="1657350"/>
              <a:ext cx="0" cy="419100"/>
            </a:xfrm>
            <a:custGeom>
              <a:avLst/>
              <a:gdLst>
                <a:gd name="T0" fmla="*/ 44 h 44"/>
                <a:gd name="T1" fmla="*/ 0 h 44"/>
              </a:gdLst>
              <a:ahLst/>
              <a:cxnLst>
                <a:cxn ang="0">
                  <a:pos x="0" y="T0"/>
                </a:cxn>
                <a:cxn ang="0">
                  <a:pos x="0" y="T1"/>
                </a:cxn>
              </a:cxnLst>
              <a:rect l="0" t="0" r="r" b="b"/>
              <a:pathLst>
                <a:path h="44">
                  <a:moveTo>
                    <a:pt x="0" y="44"/>
                  </a:moveTo>
                  <a:lnTo>
                    <a:pt x="0" y="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97" name="Rectangle 39" descr="Client Meeting 2&#10;Wed 7/03/18"/>
            <p:cNvSpPr>
              <a:spLocks noChangeArrowheads="1"/>
            </p:cNvSpPr>
            <p:nvPr/>
          </p:nvSpPr>
          <p:spPr bwMode="auto">
            <a:xfrm>
              <a:off x="14997607" y="1295400"/>
              <a:ext cx="1310736"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Client Meeting 2</a:t>
              </a:r>
              <a:endParaRPr kumimoji="0" lang="en-US" altLang="en-US" sz="1800" b="0" i="0" u="none" strike="noStrike" cap="none" normalizeH="0" baseline="0" dirty="0">
                <a:ln>
                  <a:noFill/>
                </a:ln>
                <a:solidFill>
                  <a:schemeClr val="tx1"/>
                </a:solidFill>
                <a:effectLst/>
                <a:latin typeface="+mj-lt"/>
              </a:endParaRPr>
            </a:p>
          </p:txBody>
        </p:sp>
        <p:grpSp>
          <p:nvGrpSpPr>
            <p:cNvPr id="98" name="Group 36"/>
            <p:cNvGrpSpPr>
              <a:grpSpLocks/>
            </p:cNvGrpSpPr>
            <p:nvPr/>
          </p:nvGrpSpPr>
          <p:grpSpPr bwMode="auto">
            <a:xfrm>
              <a:off x="17312833" y="2038350"/>
              <a:ext cx="220498" cy="171450"/>
              <a:chOff x="0" y="0"/>
              <a:chExt cx="100" cy="100"/>
            </a:xfrm>
          </p:grpSpPr>
          <p:sp>
            <p:nvSpPr>
              <p:cNvPr id="133" name="Freeform 38"/>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34" name="Freeform 37"/>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99" name="Freeform 35"/>
            <p:cNvSpPr>
              <a:spLocks noChangeArrowheads="1"/>
            </p:cNvSpPr>
            <p:nvPr/>
          </p:nvSpPr>
          <p:spPr bwMode="auto">
            <a:xfrm>
              <a:off x="17423081" y="1657350"/>
              <a:ext cx="0" cy="419100"/>
            </a:xfrm>
            <a:custGeom>
              <a:avLst/>
              <a:gdLst>
                <a:gd name="T0" fmla="*/ 44 h 44"/>
                <a:gd name="T1" fmla="*/ 0 h 44"/>
              </a:gdLst>
              <a:ahLst/>
              <a:cxnLst>
                <a:cxn ang="0">
                  <a:pos x="0" y="T0"/>
                </a:cxn>
                <a:cxn ang="0">
                  <a:pos x="0" y="T1"/>
                </a:cxn>
              </a:cxnLst>
              <a:rect l="0" t="0" r="r" b="b"/>
              <a:pathLst>
                <a:path h="44">
                  <a:moveTo>
                    <a:pt x="0" y="44"/>
                  </a:moveTo>
                  <a:lnTo>
                    <a:pt x="0" y="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00" name="Rectangle 34" descr="Client Meeting 3&#10;Wed 14/03/18"/>
            <p:cNvSpPr>
              <a:spLocks noChangeArrowheads="1"/>
            </p:cNvSpPr>
            <p:nvPr/>
          </p:nvSpPr>
          <p:spPr bwMode="auto">
            <a:xfrm>
              <a:off x="16773838" y="1295400"/>
              <a:ext cx="1310736"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Client Meeting 3</a:t>
              </a:r>
              <a:endParaRPr kumimoji="0" lang="en-US" altLang="en-US" sz="1800" b="0" i="0" u="none" strike="noStrike" cap="none" normalizeH="0" baseline="0" dirty="0">
                <a:ln>
                  <a:noFill/>
                </a:ln>
                <a:solidFill>
                  <a:schemeClr val="tx1"/>
                </a:solidFill>
                <a:effectLst/>
                <a:latin typeface="+mj-lt"/>
              </a:endParaRPr>
            </a:p>
          </p:txBody>
        </p:sp>
        <p:grpSp>
          <p:nvGrpSpPr>
            <p:cNvPr id="101" name="Group 31"/>
            <p:cNvGrpSpPr>
              <a:grpSpLocks/>
            </p:cNvGrpSpPr>
            <p:nvPr/>
          </p:nvGrpSpPr>
          <p:grpSpPr bwMode="auto">
            <a:xfrm>
              <a:off x="20865296" y="2038350"/>
              <a:ext cx="220498" cy="171450"/>
              <a:chOff x="0" y="0"/>
              <a:chExt cx="100" cy="100"/>
            </a:xfrm>
          </p:grpSpPr>
          <p:sp>
            <p:nvSpPr>
              <p:cNvPr id="131" name="Freeform 33"/>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32" name="Freeform 32"/>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102" name="Freeform 30"/>
            <p:cNvSpPr>
              <a:spLocks noChangeArrowheads="1"/>
            </p:cNvSpPr>
            <p:nvPr/>
          </p:nvSpPr>
          <p:spPr bwMode="auto">
            <a:xfrm>
              <a:off x="20975544" y="1657350"/>
              <a:ext cx="0" cy="419100"/>
            </a:xfrm>
            <a:custGeom>
              <a:avLst/>
              <a:gdLst>
                <a:gd name="T0" fmla="*/ 44 h 44"/>
                <a:gd name="T1" fmla="*/ 0 h 44"/>
              </a:gdLst>
              <a:ahLst/>
              <a:cxnLst>
                <a:cxn ang="0">
                  <a:pos x="0" y="T0"/>
                </a:cxn>
                <a:cxn ang="0">
                  <a:pos x="0" y="T1"/>
                </a:cxn>
              </a:cxnLst>
              <a:rect l="0" t="0" r="r" b="b"/>
              <a:pathLst>
                <a:path h="44">
                  <a:moveTo>
                    <a:pt x="0" y="44"/>
                  </a:moveTo>
                  <a:lnTo>
                    <a:pt x="0" y="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03" name="Rectangle 29" descr="Client Meeting 5&#10;Wed 28/03/18"/>
            <p:cNvSpPr>
              <a:spLocks noChangeArrowheads="1"/>
            </p:cNvSpPr>
            <p:nvPr/>
          </p:nvSpPr>
          <p:spPr bwMode="auto">
            <a:xfrm>
              <a:off x="20326301" y="1295400"/>
              <a:ext cx="1310736"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Client Meeting 5</a:t>
              </a:r>
              <a:endParaRPr kumimoji="0" lang="en-US" altLang="en-US" sz="1800" b="0" i="0" u="none" strike="noStrike" cap="none" normalizeH="0" baseline="0" dirty="0">
                <a:ln>
                  <a:noFill/>
                </a:ln>
                <a:solidFill>
                  <a:schemeClr val="tx1"/>
                </a:solidFill>
                <a:effectLst/>
                <a:latin typeface="+mj-lt"/>
              </a:endParaRPr>
            </a:p>
          </p:txBody>
        </p:sp>
        <p:grpSp>
          <p:nvGrpSpPr>
            <p:cNvPr id="104" name="Group 26"/>
            <p:cNvGrpSpPr>
              <a:grpSpLocks/>
            </p:cNvGrpSpPr>
            <p:nvPr/>
          </p:nvGrpSpPr>
          <p:grpSpPr bwMode="auto">
            <a:xfrm>
              <a:off x="22641527" y="2038350"/>
              <a:ext cx="220498" cy="171450"/>
              <a:chOff x="0" y="0"/>
              <a:chExt cx="100" cy="100"/>
            </a:xfrm>
          </p:grpSpPr>
          <p:sp>
            <p:nvSpPr>
              <p:cNvPr id="129" name="Freeform 28"/>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30" name="Freeform 27"/>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105" name="Freeform 25"/>
            <p:cNvSpPr>
              <a:spLocks noChangeArrowheads="1"/>
            </p:cNvSpPr>
            <p:nvPr/>
          </p:nvSpPr>
          <p:spPr bwMode="auto">
            <a:xfrm>
              <a:off x="22751776" y="1657350"/>
              <a:ext cx="0" cy="419100"/>
            </a:xfrm>
            <a:custGeom>
              <a:avLst/>
              <a:gdLst>
                <a:gd name="T0" fmla="*/ 44 h 44"/>
                <a:gd name="T1" fmla="*/ 0 h 44"/>
              </a:gdLst>
              <a:ahLst/>
              <a:cxnLst>
                <a:cxn ang="0">
                  <a:pos x="0" y="T0"/>
                </a:cxn>
                <a:cxn ang="0">
                  <a:pos x="0" y="T1"/>
                </a:cxn>
              </a:cxnLst>
              <a:rect l="0" t="0" r="r" b="b"/>
              <a:pathLst>
                <a:path h="44">
                  <a:moveTo>
                    <a:pt x="0" y="44"/>
                  </a:moveTo>
                  <a:lnTo>
                    <a:pt x="0" y="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06" name="Rectangle 24" descr="Client Meeting 6&#10;Wed 4/04/18"/>
            <p:cNvSpPr>
              <a:spLocks noChangeArrowheads="1"/>
            </p:cNvSpPr>
            <p:nvPr/>
          </p:nvSpPr>
          <p:spPr bwMode="auto">
            <a:xfrm>
              <a:off x="22102533" y="1295400"/>
              <a:ext cx="1310736"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Client Meeting 6</a:t>
              </a:r>
              <a:endParaRPr kumimoji="0" lang="en-US" altLang="en-US" sz="1800" b="0" i="0" u="none" strike="noStrike" cap="none" normalizeH="0" baseline="0" dirty="0">
                <a:ln>
                  <a:noFill/>
                </a:ln>
                <a:solidFill>
                  <a:schemeClr val="tx1"/>
                </a:solidFill>
                <a:effectLst/>
                <a:latin typeface="+mj-lt"/>
              </a:endParaRPr>
            </a:p>
          </p:txBody>
        </p:sp>
        <p:grpSp>
          <p:nvGrpSpPr>
            <p:cNvPr id="107" name="Group 21"/>
            <p:cNvGrpSpPr>
              <a:grpSpLocks/>
            </p:cNvGrpSpPr>
            <p:nvPr/>
          </p:nvGrpSpPr>
          <p:grpSpPr bwMode="auto">
            <a:xfrm>
              <a:off x="24417759" y="2038350"/>
              <a:ext cx="220498" cy="171450"/>
              <a:chOff x="0" y="0"/>
              <a:chExt cx="100" cy="100"/>
            </a:xfrm>
          </p:grpSpPr>
          <p:sp>
            <p:nvSpPr>
              <p:cNvPr id="127" name="Freeform 23"/>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28" name="Freeform 22"/>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108" name="Freeform 20"/>
            <p:cNvSpPr>
              <a:spLocks noChangeArrowheads="1"/>
            </p:cNvSpPr>
            <p:nvPr/>
          </p:nvSpPr>
          <p:spPr bwMode="auto">
            <a:xfrm>
              <a:off x="24528008" y="1657350"/>
              <a:ext cx="0" cy="419100"/>
            </a:xfrm>
            <a:custGeom>
              <a:avLst/>
              <a:gdLst>
                <a:gd name="T0" fmla="*/ 44 h 44"/>
                <a:gd name="T1" fmla="*/ 0 h 44"/>
              </a:gdLst>
              <a:ahLst/>
              <a:cxnLst>
                <a:cxn ang="0">
                  <a:pos x="0" y="T0"/>
                </a:cxn>
                <a:cxn ang="0">
                  <a:pos x="0" y="T1"/>
                </a:cxn>
              </a:cxnLst>
              <a:rect l="0" t="0" r="r" b="b"/>
              <a:pathLst>
                <a:path h="44">
                  <a:moveTo>
                    <a:pt x="0" y="44"/>
                  </a:moveTo>
                  <a:lnTo>
                    <a:pt x="0" y="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09" name="Rectangle 19" descr="Client Meeting 7&#10;Wed 11/04/18"/>
            <p:cNvSpPr>
              <a:spLocks noChangeArrowheads="1"/>
            </p:cNvSpPr>
            <p:nvPr/>
          </p:nvSpPr>
          <p:spPr bwMode="auto">
            <a:xfrm>
              <a:off x="23878764" y="1295400"/>
              <a:ext cx="1310736"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Client Meeting 7</a:t>
              </a:r>
              <a:endParaRPr kumimoji="0" lang="en-US" altLang="en-US" sz="1800" b="0" i="0" u="none" strike="noStrike" cap="none" normalizeH="0" baseline="0" dirty="0">
                <a:ln>
                  <a:noFill/>
                </a:ln>
                <a:solidFill>
                  <a:schemeClr val="tx1"/>
                </a:solidFill>
                <a:effectLst/>
                <a:latin typeface="+mj-lt"/>
              </a:endParaRPr>
            </a:p>
          </p:txBody>
        </p:sp>
        <p:grpSp>
          <p:nvGrpSpPr>
            <p:cNvPr id="110" name="Group 16"/>
            <p:cNvGrpSpPr>
              <a:grpSpLocks/>
            </p:cNvGrpSpPr>
            <p:nvPr/>
          </p:nvGrpSpPr>
          <p:grpSpPr bwMode="auto">
            <a:xfrm>
              <a:off x="26206240" y="2038350"/>
              <a:ext cx="220498" cy="171450"/>
              <a:chOff x="0" y="0"/>
              <a:chExt cx="100" cy="100"/>
            </a:xfrm>
          </p:grpSpPr>
          <p:sp>
            <p:nvSpPr>
              <p:cNvPr id="125" name="Freeform 18"/>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26" name="Freeform 17"/>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111" name="Freeform 15"/>
            <p:cNvSpPr>
              <a:spLocks noChangeArrowheads="1"/>
            </p:cNvSpPr>
            <p:nvPr/>
          </p:nvSpPr>
          <p:spPr bwMode="auto">
            <a:xfrm>
              <a:off x="26316489" y="1657350"/>
              <a:ext cx="0" cy="419100"/>
            </a:xfrm>
            <a:custGeom>
              <a:avLst/>
              <a:gdLst>
                <a:gd name="T0" fmla="*/ 44 h 44"/>
                <a:gd name="T1" fmla="*/ 0 h 44"/>
              </a:gdLst>
              <a:ahLst/>
              <a:cxnLst>
                <a:cxn ang="0">
                  <a:pos x="0" y="T0"/>
                </a:cxn>
                <a:cxn ang="0">
                  <a:pos x="0" y="T1"/>
                </a:cxn>
              </a:cxnLst>
              <a:rect l="0" t="0" r="r" b="b"/>
              <a:pathLst>
                <a:path h="44">
                  <a:moveTo>
                    <a:pt x="0" y="44"/>
                  </a:moveTo>
                  <a:lnTo>
                    <a:pt x="0" y="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12" name="Rectangle 14" descr="Client Meeting 8&#10;Wed 18/04/18"/>
            <p:cNvSpPr>
              <a:spLocks noChangeArrowheads="1"/>
            </p:cNvSpPr>
            <p:nvPr/>
          </p:nvSpPr>
          <p:spPr bwMode="auto">
            <a:xfrm>
              <a:off x="25667246" y="1295400"/>
              <a:ext cx="1310736"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Client Meeting 8</a:t>
              </a:r>
              <a:endParaRPr kumimoji="0" lang="en-US" altLang="en-US" sz="1800" b="0" i="0" u="none" strike="noStrike" cap="none" normalizeH="0" baseline="0" dirty="0">
                <a:ln>
                  <a:noFill/>
                </a:ln>
                <a:solidFill>
                  <a:schemeClr val="tx1"/>
                </a:solidFill>
                <a:effectLst/>
                <a:latin typeface="+mj-lt"/>
              </a:endParaRPr>
            </a:p>
          </p:txBody>
        </p:sp>
        <p:grpSp>
          <p:nvGrpSpPr>
            <p:cNvPr id="113" name="Group 11"/>
            <p:cNvGrpSpPr>
              <a:grpSpLocks/>
            </p:cNvGrpSpPr>
            <p:nvPr/>
          </p:nvGrpSpPr>
          <p:grpSpPr bwMode="auto">
            <a:xfrm>
              <a:off x="27982472" y="2038350"/>
              <a:ext cx="220498" cy="171450"/>
              <a:chOff x="0" y="0"/>
              <a:chExt cx="100" cy="100"/>
            </a:xfrm>
          </p:grpSpPr>
          <p:sp>
            <p:nvSpPr>
              <p:cNvPr id="123" name="Freeform 13"/>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24" name="Freeform 12"/>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114" name="Freeform 10"/>
            <p:cNvSpPr>
              <a:spLocks noChangeArrowheads="1"/>
            </p:cNvSpPr>
            <p:nvPr/>
          </p:nvSpPr>
          <p:spPr bwMode="auto">
            <a:xfrm>
              <a:off x="28092721" y="1657350"/>
              <a:ext cx="0" cy="419100"/>
            </a:xfrm>
            <a:custGeom>
              <a:avLst/>
              <a:gdLst>
                <a:gd name="T0" fmla="*/ 44 h 44"/>
                <a:gd name="T1" fmla="*/ 0 h 44"/>
              </a:gdLst>
              <a:ahLst/>
              <a:cxnLst>
                <a:cxn ang="0">
                  <a:pos x="0" y="T0"/>
                </a:cxn>
                <a:cxn ang="0">
                  <a:pos x="0" y="T1"/>
                </a:cxn>
              </a:cxnLst>
              <a:rect l="0" t="0" r="r" b="b"/>
              <a:pathLst>
                <a:path h="44">
                  <a:moveTo>
                    <a:pt x="0" y="44"/>
                  </a:moveTo>
                  <a:lnTo>
                    <a:pt x="0" y="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15" name="Rectangle 9" descr="Client Meeting 9&#10;Wed 25/04/18"/>
            <p:cNvSpPr>
              <a:spLocks noChangeArrowheads="1"/>
            </p:cNvSpPr>
            <p:nvPr/>
          </p:nvSpPr>
          <p:spPr bwMode="auto">
            <a:xfrm>
              <a:off x="27443477" y="1295400"/>
              <a:ext cx="1310736"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Client Meeting 9</a:t>
              </a:r>
              <a:endParaRPr kumimoji="0" lang="en-US" altLang="en-US" sz="1800" b="0" i="0" u="none" strike="noStrike" cap="none" normalizeH="0" baseline="0" dirty="0">
                <a:ln>
                  <a:noFill/>
                </a:ln>
                <a:solidFill>
                  <a:schemeClr val="tx1"/>
                </a:solidFill>
                <a:effectLst/>
                <a:latin typeface="+mj-lt"/>
              </a:endParaRPr>
            </a:p>
          </p:txBody>
        </p:sp>
        <p:grpSp>
          <p:nvGrpSpPr>
            <p:cNvPr id="116" name="Group 6"/>
            <p:cNvGrpSpPr>
              <a:grpSpLocks/>
            </p:cNvGrpSpPr>
            <p:nvPr/>
          </p:nvGrpSpPr>
          <p:grpSpPr bwMode="auto">
            <a:xfrm>
              <a:off x="29758703" y="2038350"/>
              <a:ext cx="220498" cy="171450"/>
              <a:chOff x="0" y="0"/>
              <a:chExt cx="100" cy="100"/>
            </a:xfrm>
          </p:grpSpPr>
          <p:sp>
            <p:nvSpPr>
              <p:cNvPr id="121" name="Freeform 8"/>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22" name="Freeform 7"/>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117" name="Freeform 5"/>
            <p:cNvSpPr>
              <a:spLocks noChangeArrowheads="1"/>
            </p:cNvSpPr>
            <p:nvPr/>
          </p:nvSpPr>
          <p:spPr bwMode="auto">
            <a:xfrm>
              <a:off x="29868952" y="1657350"/>
              <a:ext cx="0" cy="419100"/>
            </a:xfrm>
            <a:custGeom>
              <a:avLst/>
              <a:gdLst>
                <a:gd name="T0" fmla="*/ 44 h 44"/>
                <a:gd name="T1" fmla="*/ 0 h 44"/>
              </a:gdLst>
              <a:ahLst/>
              <a:cxnLst>
                <a:cxn ang="0">
                  <a:pos x="0" y="T0"/>
                </a:cxn>
                <a:cxn ang="0">
                  <a:pos x="0" y="T1"/>
                </a:cxn>
              </a:cxnLst>
              <a:rect l="0" t="0" r="r" b="b"/>
              <a:pathLst>
                <a:path h="44">
                  <a:moveTo>
                    <a:pt x="0" y="44"/>
                  </a:moveTo>
                  <a:lnTo>
                    <a:pt x="0" y="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18" name="Rectangle 4" descr="Client Meeting 10&#10;Wed 2/05/18"/>
            <p:cNvSpPr>
              <a:spLocks noChangeArrowheads="1"/>
            </p:cNvSpPr>
            <p:nvPr/>
          </p:nvSpPr>
          <p:spPr bwMode="auto">
            <a:xfrm>
              <a:off x="29170709" y="1295400"/>
              <a:ext cx="140873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Client Meeting 10</a:t>
              </a:r>
              <a:endParaRPr kumimoji="0" lang="en-US" altLang="en-US" sz="1800" b="0" i="0" u="none" strike="noStrike" cap="none" normalizeH="0" baseline="0" dirty="0">
                <a:ln>
                  <a:noFill/>
                </a:ln>
                <a:solidFill>
                  <a:schemeClr val="tx1"/>
                </a:solidFill>
                <a:effectLst/>
                <a:latin typeface="+mj-lt"/>
              </a:endParaRPr>
            </a:p>
          </p:txBody>
        </p:sp>
        <p:sp>
          <p:nvSpPr>
            <p:cNvPr id="119" name="AutoShape 3" descr="Today"/>
            <p:cNvSpPr>
              <a:spLocks noChangeArrowheads="1"/>
            </p:cNvSpPr>
            <p:nvPr/>
          </p:nvSpPr>
          <p:spPr bwMode="auto">
            <a:xfrm>
              <a:off x="20167053" y="1724025"/>
              <a:ext cx="612494" cy="161925"/>
            </a:xfrm>
            <a:prstGeom prst="roundRect">
              <a:avLst>
                <a:gd name="adj" fmla="val 10000"/>
              </a:avLst>
            </a:prstGeom>
            <a:solidFill>
              <a:srgbClr val="3175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i="0" u="none" strike="noStrike" cap="none" normalizeH="0" baseline="0" dirty="0">
                  <a:ln>
                    <a:noFill/>
                  </a:ln>
                  <a:solidFill>
                    <a:srgbClr val="FFFFFF"/>
                  </a:solidFill>
                  <a:effectLst/>
                  <a:latin typeface="Garamond" panose="02020404030301010803" pitchFamily="18" charset="0"/>
                  <a:cs typeface="Segoe UI" panose="020B0502040204020203" pitchFamily="34" charset="0"/>
                </a:rPr>
                <a:t>Today</a:t>
              </a:r>
              <a:endParaRPr kumimoji="0" lang="en-US" altLang="en-US" sz="2400" i="0" u="none" strike="noStrike" cap="none" normalizeH="0" baseline="0" dirty="0">
                <a:ln>
                  <a:noFill/>
                </a:ln>
                <a:solidFill>
                  <a:schemeClr val="tx1"/>
                </a:solidFill>
                <a:effectLst/>
                <a:latin typeface="Garamond" panose="02020404030301010803" pitchFamily="18" charset="0"/>
              </a:endParaRPr>
            </a:p>
          </p:txBody>
        </p:sp>
      </p:grpSp>
      <p:sp>
        <p:nvSpPr>
          <p:cNvPr id="2" name="Title 1"/>
          <p:cNvSpPr>
            <a:spLocks noGrp="1"/>
          </p:cNvSpPr>
          <p:nvPr>
            <p:ph type="title"/>
          </p:nvPr>
        </p:nvSpPr>
        <p:spPr>
          <a:xfrm>
            <a:off x="1261872" y="22860"/>
            <a:ext cx="9692640" cy="1325562"/>
          </a:xfrm>
        </p:spPr>
        <p:txBody>
          <a:bodyPr/>
          <a:lstStyle/>
          <a:p>
            <a:r>
              <a:rPr lang="en-NZ" dirty="0"/>
              <a:t>Project Timeline</a:t>
            </a:r>
          </a:p>
        </p:txBody>
      </p:sp>
      <p:sp>
        <p:nvSpPr>
          <p:cNvPr id="12" name="TextBox 11"/>
          <p:cNvSpPr txBox="1"/>
          <p:nvPr/>
        </p:nvSpPr>
        <p:spPr>
          <a:xfrm>
            <a:off x="17629675" y="3963986"/>
            <a:ext cx="3569476" cy="2834622"/>
          </a:xfrm>
          <a:prstGeom prst="rect">
            <a:avLst/>
          </a:prstGeom>
          <a:noFill/>
        </p:spPr>
        <p:txBody>
          <a:bodyPr wrap="square" rtlCol="0">
            <a:spAutoFit/>
          </a:bodyPr>
          <a:lstStyle/>
          <a:p>
            <a:pPr>
              <a:lnSpc>
                <a:spcPct val="120000"/>
              </a:lnSpc>
            </a:pPr>
            <a:r>
              <a:rPr lang="en-US" sz="1350" b="1" dirty="0">
                <a:solidFill>
                  <a:schemeClr val="bg1">
                    <a:lumMod val="65000"/>
                  </a:schemeClr>
                </a:solidFill>
              </a:rPr>
              <a:t>Ideate</a:t>
            </a:r>
          </a:p>
          <a:p>
            <a:pPr marL="285750" indent="-285750">
              <a:lnSpc>
                <a:spcPct val="120000"/>
              </a:lnSpc>
              <a:buFont typeface="Wingdings" panose="05000000000000000000" pitchFamily="2" charset="2"/>
              <a:buChar char="ü"/>
            </a:pPr>
            <a:r>
              <a:rPr lang="en-US" sz="1350" dirty="0">
                <a:solidFill>
                  <a:schemeClr val="bg1">
                    <a:lumMod val="65000"/>
                  </a:schemeClr>
                </a:solidFill>
              </a:rPr>
              <a:t>Brainstorm designs and concepts based on gathered data (Sprint 3)</a:t>
            </a:r>
          </a:p>
          <a:p>
            <a:pPr marL="285750" indent="-285750">
              <a:lnSpc>
                <a:spcPct val="120000"/>
              </a:lnSpc>
              <a:buFont typeface="Wingdings" panose="05000000000000000000" pitchFamily="2" charset="2"/>
              <a:buChar char="ü"/>
            </a:pPr>
            <a:r>
              <a:rPr lang="en-US" sz="1350" dirty="0">
                <a:solidFill>
                  <a:schemeClr val="bg1">
                    <a:lumMod val="65000"/>
                  </a:schemeClr>
                </a:solidFill>
              </a:rPr>
              <a:t>Create a feature list for the product (Sprint 3)</a:t>
            </a:r>
          </a:p>
          <a:p>
            <a:pPr marL="285750" indent="-285750">
              <a:lnSpc>
                <a:spcPct val="120000"/>
              </a:lnSpc>
              <a:buFont typeface="Wingdings" panose="05000000000000000000" pitchFamily="2" charset="2"/>
              <a:buChar char="ü"/>
            </a:pPr>
            <a:r>
              <a:rPr lang="en-AU" sz="1350" dirty="0">
                <a:solidFill>
                  <a:schemeClr val="bg1">
                    <a:lumMod val="65000"/>
                  </a:schemeClr>
                </a:solidFill>
              </a:rPr>
              <a:t>Conceptualise</a:t>
            </a:r>
            <a:r>
              <a:rPr lang="en-US" sz="1350" dirty="0">
                <a:solidFill>
                  <a:schemeClr val="bg1">
                    <a:lumMod val="65000"/>
                  </a:schemeClr>
                </a:solidFill>
              </a:rPr>
              <a:t> AI framework (Sprint 4)</a:t>
            </a:r>
          </a:p>
          <a:p>
            <a:pPr marL="285750" indent="-285750">
              <a:lnSpc>
                <a:spcPct val="120000"/>
              </a:lnSpc>
              <a:buFont typeface="Wingdings" panose="05000000000000000000" pitchFamily="2" charset="2"/>
              <a:buChar char="ü"/>
            </a:pPr>
            <a:r>
              <a:rPr lang="en-US" sz="1350" dirty="0">
                <a:solidFill>
                  <a:schemeClr val="bg1">
                    <a:lumMod val="65000"/>
                  </a:schemeClr>
                </a:solidFill>
              </a:rPr>
              <a:t>Prototype options for recommendations of AI model (Sprint 4)</a:t>
            </a:r>
          </a:p>
          <a:p>
            <a:pPr marL="285750" indent="-285750">
              <a:lnSpc>
                <a:spcPct val="120000"/>
              </a:lnSpc>
              <a:buFont typeface="Wingdings" panose="05000000000000000000" pitchFamily="2" charset="2"/>
              <a:buChar char="ü"/>
            </a:pPr>
            <a:r>
              <a:rPr lang="en-US" sz="1350" dirty="0">
                <a:solidFill>
                  <a:schemeClr val="bg1">
                    <a:lumMod val="65000"/>
                  </a:schemeClr>
                </a:solidFill>
              </a:rPr>
              <a:t>Try out ideas for AI recommendations and searches (Sprint 4)</a:t>
            </a:r>
          </a:p>
        </p:txBody>
      </p:sp>
      <p:sp>
        <p:nvSpPr>
          <p:cNvPr id="13" name="TextBox 12"/>
          <p:cNvSpPr txBox="1"/>
          <p:nvPr/>
        </p:nvSpPr>
        <p:spPr>
          <a:xfrm>
            <a:off x="13892534" y="3963987"/>
            <a:ext cx="3531868" cy="2677656"/>
          </a:xfrm>
          <a:prstGeom prst="rect">
            <a:avLst/>
          </a:prstGeom>
          <a:noFill/>
        </p:spPr>
        <p:txBody>
          <a:bodyPr wrap="square" rtlCol="0">
            <a:spAutoFit/>
          </a:bodyPr>
          <a:lstStyle/>
          <a:p>
            <a:pPr>
              <a:lnSpc>
                <a:spcPct val="120000"/>
              </a:lnSpc>
            </a:pPr>
            <a:r>
              <a:rPr lang="en-US" sz="1350" b="1" dirty="0"/>
              <a:t>Define</a:t>
            </a:r>
          </a:p>
          <a:p>
            <a:pPr>
              <a:lnSpc>
                <a:spcPct val="120000"/>
              </a:lnSpc>
            </a:pPr>
            <a:endParaRPr lang="en-US" sz="1350" dirty="0"/>
          </a:p>
          <a:p>
            <a:pPr>
              <a:lnSpc>
                <a:spcPct val="120000"/>
              </a:lnSpc>
            </a:pPr>
            <a:endParaRPr lang="en-US" sz="1350" dirty="0"/>
          </a:p>
          <a:p>
            <a:pPr marL="285750" indent="-285750">
              <a:lnSpc>
                <a:spcPct val="120000"/>
              </a:lnSpc>
              <a:buFont typeface="Wingdings" panose="05000000000000000000" pitchFamily="2" charset="2"/>
              <a:buChar char="ü"/>
            </a:pPr>
            <a:r>
              <a:rPr lang="en-US" sz="1350" dirty="0"/>
              <a:t>Prepare and send out survey to ANU students</a:t>
            </a:r>
          </a:p>
          <a:p>
            <a:pPr marL="285750" indent="-285750">
              <a:lnSpc>
                <a:spcPct val="120000"/>
              </a:lnSpc>
              <a:buFont typeface="Wingdings" panose="05000000000000000000" pitchFamily="2" charset="2"/>
              <a:buChar char="ü"/>
            </a:pPr>
            <a:r>
              <a:rPr lang="en-US" sz="1350" dirty="0"/>
              <a:t>Interview academic officers for relevant information</a:t>
            </a:r>
          </a:p>
          <a:p>
            <a:pPr marL="285750" indent="-285750">
              <a:lnSpc>
                <a:spcPct val="120000"/>
              </a:lnSpc>
              <a:buFont typeface="Wingdings" panose="05000000000000000000" pitchFamily="2" charset="2"/>
              <a:buChar char="ü"/>
            </a:pPr>
            <a:r>
              <a:rPr lang="en-US" sz="1350" dirty="0"/>
              <a:t>Collate and </a:t>
            </a:r>
            <a:r>
              <a:rPr lang="en-US" sz="1350" dirty="0" err="1"/>
              <a:t>analyse</a:t>
            </a:r>
            <a:r>
              <a:rPr lang="en-US" sz="1350" dirty="0"/>
              <a:t> the chatbot, interview, and survey data. </a:t>
            </a:r>
          </a:p>
          <a:p>
            <a:pPr marL="285750" indent="-285750">
              <a:lnSpc>
                <a:spcPct val="120000"/>
              </a:lnSpc>
              <a:buFont typeface="Wingdings" panose="05000000000000000000" pitchFamily="2" charset="2"/>
              <a:buChar char="ü"/>
            </a:pPr>
            <a:r>
              <a:rPr lang="en-US" sz="1350" dirty="0"/>
              <a:t>Refine the scope of the problem</a:t>
            </a:r>
          </a:p>
        </p:txBody>
      </p:sp>
      <p:grpSp>
        <p:nvGrpSpPr>
          <p:cNvPr id="18" name="Group 17"/>
          <p:cNvGrpSpPr/>
          <p:nvPr/>
        </p:nvGrpSpPr>
        <p:grpSpPr>
          <a:xfrm>
            <a:off x="11810999" y="3956578"/>
            <a:ext cx="13190158" cy="2663201"/>
            <a:chOff x="11810999" y="4299478"/>
            <a:chExt cx="13190158" cy="2663201"/>
          </a:xfrm>
        </p:grpSpPr>
        <p:sp>
          <p:nvSpPr>
            <p:cNvPr id="14" name="TextBox 13"/>
            <p:cNvSpPr txBox="1"/>
            <p:nvPr/>
          </p:nvSpPr>
          <p:spPr>
            <a:xfrm>
              <a:off x="11810999" y="4299478"/>
              <a:ext cx="1876261" cy="2336024"/>
            </a:xfrm>
            <a:prstGeom prst="rect">
              <a:avLst/>
            </a:prstGeom>
            <a:noFill/>
          </p:spPr>
          <p:txBody>
            <a:bodyPr wrap="square" rtlCol="0">
              <a:spAutoFit/>
            </a:bodyPr>
            <a:lstStyle/>
            <a:p>
              <a:pPr>
                <a:lnSpc>
                  <a:spcPct val="120000"/>
                </a:lnSpc>
              </a:pPr>
              <a:r>
                <a:rPr lang="en-US" sz="1350" b="1" dirty="0">
                  <a:solidFill>
                    <a:schemeClr val="bg1">
                      <a:lumMod val="65000"/>
                    </a:schemeClr>
                  </a:solidFill>
                </a:rPr>
                <a:t>Kick Off</a:t>
              </a:r>
              <a:endParaRPr lang="en-US" sz="1350" dirty="0">
                <a:solidFill>
                  <a:schemeClr val="bg1">
                    <a:lumMod val="65000"/>
                  </a:schemeClr>
                </a:solidFill>
              </a:endParaRPr>
            </a:p>
            <a:p>
              <a:pPr marL="285750" indent="-285750">
                <a:lnSpc>
                  <a:spcPct val="120000"/>
                </a:lnSpc>
                <a:buFont typeface="Wingdings" panose="05000000000000000000" pitchFamily="2" charset="2"/>
                <a:buChar char="ü"/>
              </a:pPr>
              <a:r>
                <a:rPr lang="en-US" sz="1350" dirty="0">
                  <a:solidFill>
                    <a:schemeClr val="bg1">
                      <a:lumMod val="65000"/>
                    </a:schemeClr>
                  </a:solidFill>
                </a:rPr>
                <a:t>Team introductions</a:t>
              </a:r>
            </a:p>
            <a:p>
              <a:pPr marL="285750" indent="-285750">
                <a:lnSpc>
                  <a:spcPct val="120000"/>
                </a:lnSpc>
                <a:buFont typeface="Wingdings" panose="05000000000000000000" pitchFamily="2" charset="2"/>
                <a:buChar char="ü"/>
              </a:pPr>
              <a:r>
                <a:rPr lang="en-US" sz="1350" dirty="0" err="1">
                  <a:solidFill>
                    <a:schemeClr val="bg1">
                      <a:lumMod val="65000"/>
                    </a:schemeClr>
                  </a:solidFill>
                </a:rPr>
                <a:t>TechLauncher</a:t>
              </a:r>
              <a:r>
                <a:rPr lang="en-US" sz="1350" dirty="0">
                  <a:solidFill>
                    <a:schemeClr val="bg1">
                      <a:lumMod val="65000"/>
                    </a:schemeClr>
                  </a:solidFill>
                </a:rPr>
                <a:t> induction workshop</a:t>
              </a:r>
            </a:p>
            <a:p>
              <a:pPr marL="285750" indent="-285750">
                <a:lnSpc>
                  <a:spcPct val="120000"/>
                </a:lnSpc>
                <a:buFont typeface="Wingdings" panose="05000000000000000000" pitchFamily="2" charset="2"/>
                <a:buChar char="ü"/>
              </a:pPr>
              <a:r>
                <a:rPr lang="en-US" sz="1350" dirty="0">
                  <a:solidFill>
                    <a:schemeClr val="bg1">
                      <a:lumMod val="65000"/>
                    </a:schemeClr>
                  </a:solidFill>
                </a:rPr>
                <a:t>Kick off meetings with clients at Accenture</a:t>
              </a:r>
            </a:p>
          </p:txBody>
        </p:sp>
        <p:sp>
          <p:nvSpPr>
            <p:cNvPr id="17" name="TextBox 16"/>
            <p:cNvSpPr txBox="1"/>
            <p:nvPr/>
          </p:nvSpPr>
          <p:spPr>
            <a:xfrm>
              <a:off x="21431681" y="4306887"/>
              <a:ext cx="3569476" cy="2655792"/>
            </a:xfrm>
            <a:prstGeom prst="rect">
              <a:avLst/>
            </a:prstGeom>
            <a:noFill/>
          </p:spPr>
          <p:txBody>
            <a:bodyPr wrap="square" rtlCol="0">
              <a:spAutoFit/>
            </a:bodyPr>
            <a:lstStyle/>
            <a:p>
              <a:pPr>
                <a:lnSpc>
                  <a:spcPct val="120000"/>
                </a:lnSpc>
              </a:pPr>
              <a:r>
                <a:rPr lang="en-US" sz="1350" b="1" dirty="0">
                  <a:solidFill>
                    <a:schemeClr val="bg1">
                      <a:lumMod val="65000"/>
                    </a:schemeClr>
                  </a:solidFill>
                </a:rPr>
                <a:t>Prototype</a:t>
              </a:r>
            </a:p>
            <a:p>
              <a:pPr marL="285750" indent="-285750">
                <a:lnSpc>
                  <a:spcPct val="120000"/>
                </a:lnSpc>
                <a:buFont typeface="Wingdings" panose="05000000000000000000" pitchFamily="2" charset="2"/>
                <a:buChar char="ü"/>
              </a:pPr>
              <a:r>
                <a:rPr lang="en-NZ" sz="1350" dirty="0">
                  <a:solidFill>
                    <a:schemeClr val="bg1">
                      <a:lumMod val="65000"/>
                    </a:schemeClr>
                  </a:solidFill>
                </a:rPr>
                <a:t>Create high level design for the finalised product (Sprint 5)</a:t>
              </a:r>
            </a:p>
            <a:p>
              <a:pPr marL="285750" indent="-285750">
                <a:lnSpc>
                  <a:spcPct val="120000"/>
                </a:lnSpc>
                <a:buFont typeface="Wingdings" panose="05000000000000000000" pitchFamily="2" charset="2"/>
                <a:buChar char="ü"/>
              </a:pPr>
              <a:r>
                <a:rPr lang="en-NZ" sz="1350" dirty="0">
                  <a:solidFill>
                    <a:schemeClr val="bg1">
                      <a:lumMod val="65000"/>
                    </a:schemeClr>
                  </a:solidFill>
                </a:rPr>
                <a:t>Decide on the tech stack</a:t>
              </a:r>
            </a:p>
            <a:p>
              <a:pPr marL="285750" indent="-285750">
                <a:lnSpc>
                  <a:spcPct val="120000"/>
                </a:lnSpc>
                <a:buFont typeface="Wingdings" panose="05000000000000000000" pitchFamily="2" charset="2"/>
                <a:buChar char="ü"/>
              </a:pPr>
              <a:r>
                <a:rPr lang="en-NZ" sz="1350" dirty="0">
                  <a:solidFill>
                    <a:schemeClr val="bg1">
                      <a:lumMod val="65000"/>
                    </a:schemeClr>
                  </a:solidFill>
                </a:rPr>
                <a:t>Complete task chunking for first prototype</a:t>
              </a:r>
            </a:p>
            <a:p>
              <a:pPr marL="285750" indent="-285750">
                <a:lnSpc>
                  <a:spcPct val="120000"/>
                </a:lnSpc>
                <a:buFont typeface="Wingdings" panose="05000000000000000000" pitchFamily="2" charset="2"/>
                <a:buChar char="ü"/>
              </a:pPr>
              <a:r>
                <a:rPr lang="en-NZ" sz="1350" dirty="0">
                  <a:solidFill>
                    <a:schemeClr val="bg1">
                      <a:lumMod val="65000"/>
                    </a:schemeClr>
                  </a:solidFill>
                </a:rPr>
                <a:t>Meet to assign responsibilities in prototype creation</a:t>
              </a:r>
            </a:p>
            <a:p>
              <a:pPr marL="285750" indent="-285750">
                <a:lnSpc>
                  <a:spcPct val="120000"/>
                </a:lnSpc>
                <a:buFont typeface="Wingdings" panose="05000000000000000000" pitchFamily="2" charset="2"/>
                <a:buChar char="ü"/>
              </a:pPr>
              <a:r>
                <a:rPr lang="en-NZ" sz="1350" dirty="0">
                  <a:solidFill>
                    <a:schemeClr val="bg1">
                      <a:lumMod val="65000"/>
                    </a:schemeClr>
                  </a:solidFill>
                </a:rPr>
                <a:t>Code prototype (Sprint 6)</a:t>
              </a:r>
            </a:p>
            <a:p>
              <a:pPr marL="285750" indent="-285750">
                <a:lnSpc>
                  <a:spcPct val="120000"/>
                </a:lnSpc>
                <a:buFont typeface="Wingdings" panose="05000000000000000000" pitchFamily="2" charset="2"/>
                <a:buChar char="ü"/>
              </a:pPr>
              <a:r>
                <a:rPr lang="en-NZ" sz="1350" dirty="0">
                  <a:solidFill>
                    <a:schemeClr val="bg1">
                      <a:lumMod val="65000"/>
                    </a:schemeClr>
                  </a:solidFill>
                </a:rPr>
                <a:t>Code reviews</a:t>
              </a:r>
            </a:p>
          </p:txBody>
        </p:sp>
      </p:grpSp>
      <p:sp>
        <p:nvSpPr>
          <p:cNvPr id="9" name="TextBox 8"/>
          <p:cNvSpPr txBox="1"/>
          <p:nvPr/>
        </p:nvSpPr>
        <p:spPr>
          <a:xfrm>
            <a:off x="13892534" y="4219212"/>
            <a:ext cx="3531868" cy="609398"/>
          </a:xfrm>
          <a:prstGeom prst="rect">
            <a:avLst/>
          </a:prstGeom>
          <a:noFill/>
        </p:spPr>
        <p:txBody>
          <a:bodyPr wrap="square" rtlCol="0">
            <a:spAutoFit/>
          </a:bodyPr>
          <a:lstStyle/>
          <a:p>
            <a:pPr marL="285750" indent="-285750">
              <a:lnSpc>
                <a:spcPct val="120000"/>
              </a:lnSpc>
              <a:buFont typeface="Wingdings" panose="05000000000000000000" pitchFamily="2" charset="2"/>
              <a:buChar char="ü"/>
            </a:pPr>
            <a:r>
              <a:rPr lang="en-US" sz="1350" dirty="0">
                <a:solidFill>
                  <a:schemeClr val="bg1">
                    <a:lumMod val="65000"/>
                  </a:schemeClr>
                </a:solidFill>
              </a:rPr>
              <a:t>Deploy imitation chatbot for data collection (Sprint 1)</a:t>
            </a:r>
            <a:endParaRPr lang="en-NZ" sz="1350" dirty="0"/>
          </a:p>
        </p:txBody>
      </p:sp>
      <p:pic>
        <p:nvPicPr>
          <p:cNvPr id="4" name="Content Placeholder 3"/>
          <p:cNvPicPr>
            <a:picLocks noGrp="1" noChangeAspect="1"/>
          </p:cNvPicPr>
          <p:nvPr>
            <p:ph idx="1"/>
          </p:nvPr>
        </p:nvPicPr>
        <p:blipFill>
          <a:blip r:embed="rId3"/>
          <a:stretch>
            <a:fillRect/>
          </a:stretch>
        </p:blipFill>
        <p:spPr>
          <a:xfrm>
            <a:off x="11291888" y="-3080245"/>
            <a:ext cx="21432731" cy="3042241"/>
          </a:xfrm>
          <a:prstGeom prst="rect">
            <a:avLst/>
          </a:prstGeom>
        </p:spPr>
      </p:pic>
      <p:sp>
        <p:nvSpPr>
          <p:cNvPr id="3" name="Rounded Rectangle 2"/>
          <p:cNvSpPr/>
          <p:nvPr/>
        </p:nvSpPr>
        <p:spPr>
          <a:xfrm>
            <a:off x="4752617" y="1924051"/>
            <a:ext cx="1761072" cy="1181099"/>
          </a:xfrm>
          <a:prstGeom prst="roundRect">
            <a:avLst>
              <a:gd name="adj" fmla="val 7576"/>
            </a:avLst>
          </a:prstGeom>
          <a:solidFill>
            <a:schemeClr val="accent1">
              <a:lumMod val="40000"/>
              <a:lumOff val="60000"/>
              <a:alpha val="3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5" name="Rectangle 4"/>
          <p:cNvSpPr/>
          <p:nvPr/>
        </p:nvSpPr>
        <p:spPr>
          <a:xfrm>
            <a:off x="11291888" y="0"/>
            <a:ext cx="915987"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7" name="Rectangle 6"/>
          <p:cNvSpPr/>
          <p:nvPr/>
        </p:nvSpPr>
        <p:spPr>
          <a:xfrm flipH="1">
            <a:off x="9359900" y="1234121"/>
            <a:ext cx="1931988" cy="5623879"/>
          </a:xfrm>
          <a:prstGeom prst="rect">
            <a:avLst/>
          </a:prstGeom>
          <a:gradFill flip="none" rotWithShape="1">
            <a:gsLst>
              <a:gs pos="24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t>^</a:t>
            </a:r>
          </a:p>
        </p:txBody>
      </p:sp>
      <p:sp>
        <p:nvSpPr>
          <p:cNvPr id="6" name="Rectangle 5"/>
          <p:cNvSpPr/>
          <p:nvPr/>
        </p:nvSpPr>
        <p:spPr>
          <a:xfrm>
            <a:off x="0" y="1234121"/>
            <a:ext cx="1981056" cy="5623879"/>
          </a:xfrm>
          <a:prstGeom prst="rect">
            <a:avLst/>
          </a:prstGeom>
          <a:gradFill flip="none" rotWithShape="1">
            <a:gsLst>
              <a:gs pos="24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57543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40000" decel="40000" fill="hold" nodeType="withEffect">
                                  <p:stCondLst>
                                    <p:cond delay="0"/>
                                  </p:stCondLst>
                                  <p:childTnLst>
                                    <p:animMotion origin="layout" path="M 1.875E-6 4.81481E-6 L -0.89453 0.00023 " pathEditMode="relative" rAng="0" ptsTypes="AA">
                                      <p:cBhvr>
                                        <p:cTn id="6" dur="2000" fill="hold"/>
                                        <p:tgtEl>
                                          <p:spTgt spid="4"/>
                                        </p:tgtEl>
                                        <p:attrNameLst>
                                          <p:attrName>ppt_x</p:attrName>
                                          <p:attrName>ppt_y</p:attrName>
                                        </p:attrNameLst>
                                      </p:cBhvr>
                                      <p:rCtr x="-44727" y="23"/>
                                    </p:animMotion>
                                  </p:childTnLst>
                                </p:cTn>
                              </p:par>
                              <p:par>
                                <p:cTn id="7" presetID="42" presetClass="path" presetSubtype="0" accel="40000" decel="40000" fill="hold" nodeType="withEffect">
                                  <p:stCondLst>
                                    <p:cond delay="0"/>
                                  </p:stCondLst>
                                  <p:childTnLst>
                                    <p:animMotion origin="layout" path="M 1.875E-6 4.81481E-6 L -0.89453 0.00023 " pathEditMode="relative" rAng="0" ptsTypes="AA">
                                      <p:cBhvr>
                                        <p:cTn id="8" dur="2000" fill="hold"/>
                                        <p:tgtEl>
                                          <p:spTgt spid="162"/>
                                        </p:tgtEl>
                                        <p:attrNameLst>
                                          <p:attrName>ppt_x</p:attrName>
                                          <p:attrName>ppt_y</p:attrName>
                                        </p:attrNameLst>
                                      </p:cBhvr>
                                      <p:rCtr x="-44727" y="23"/>
                                    </p:animMotion>
                                  </p:childTnLst>
                                </p:cTn>
                              </p:par>
                              <p:par>
                                <p:cTn id="9" presetID="10" presetClass="entr" presetSubtype="0" fill="hold" grpId="0" nodeType="withEffect">
                                  <p:stCondLst>
                                    <p:cond delay="10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childTnLst>
                                </p:cTn>
                              </p:par>
                              <p:par>
                                <p:cTn id="12" presetID="42" presetClass="path" presetSubtype="0" accel="40000" decel="40000" fill="hold" grpId="0" nodeType="withEffect">
                                  <p:stCondLst>
                                    <p:cond delay="0"/>
                                  </p:stCondLst>
                                  <p:childTnLst>
                                    <p:animMotion origin="layout" path="M -4.79167E-6 -2.22222E-6 L -0.89453 0.00023 " pathEditMode="relative" rAng="0" ptsTypes="AA">
                                      <p:cBhvr>
                                        <p:cTn id="13" dur="2000" fill="hold"/>
                                        <p:tgtEl>
                                          <p:spTgt spid="9"/>
                                        </p:tgtEl>
                                        <p:attrNameLst>
                                          <p:attrName>ppt_x</p:attrName>
                                          <p:attrName>ppt_y</p:attrName>
                                        </p:attrNameLst>
                                      </p:cBhvr>
                                      <p:rCtr x="-44727" y="0"/>
                                    </p:animMotion>
                                  </p:childTnLst>
                                </p:cTn>
                              </p:par>
                              <p:par>
                                <p:cTn id="14" presetID="42" presetClass="path" presetSubtype="0" accel="40000" decel="40000" fill="hold" grpId="0" nodeType="withEffect">
                                  <p:stCondLst>
                                    <p:cond delay="0"/>
                                  </p:stCondLst>
                                  <p:childTnLst>
                                    <p:animMotion origin="layout" path="M 2.29167E-6 -2.22222E-6 L -0.89453 0.00023 " pathEditMode="relative" rAng="0" ptsTypes="AA">
                                      <p:cBhvr>
                                        <p:cTn id="15" dur="2000" fill="hold"/>
                                        <p:tgtEl>
                                          <p:spTgt spid="12"/>
                                        </p:tgtEl>
                                        <p:attrNameLst>
                                          <p:attrName>ppt_x</p:attrName>
                                          <p:attrName>ppt_y</p:attrName>
                                        </p:attrNameLst>
                                      </p:cBhvr>
                                      <p:rCtr x="-44727" y="0"/>
                                    </p:animMotion>
                                  </p:childTnLst>
                                </p:cTn>
                              </p:par>
                              <p:par>
                                <p:cTn id="16" presetID="42" presetClass="path" presetSubtype="0" accel="40000" decel="40000" fill="hold" grpId="0" nodeType="withEffect">
                                  <p:stCondLst>
                                    <p:cond delay="0"/>
                                  </p:stCondLst>
                                  <p:childTnLst>
                                    <p:animMotion origin="layout" path="M -4.79167E-6 1.85185E-6 L -0.89453 0.00023 " pathEditMode="relative" rAng="0" ptsTypes="AA">
                                      <p:cBhvr>
                                        <p:cTn id="17" dur="2000" fill="hold"/>
                                        <p:tgtEl>
                                          <p:spTgt spid="13"/>
                                        </p:tgtEl>
                                        <p:attrNameLst>
                                          <p:attrName>ppt_x</p:attrName>
                                          <p:attrName>ppt_y</p:attrName>
                                        </p:attrNameLst>
                                      </p:cBhvr>
                                      <p:rCtr x="-44727" y="0"/>
                                    </p:animMotion>
                                  </p:childTnLst>
                                </p:cTn>
                              </p:par>
                              <p:par>
                                <p:cTn id="18" presetID="42" presetClass="path" presetSubtype="0" accel="40000" decel="40000" fill="hold" nodeType="withEffect">
                                  <p:stCondLst>
                                    <p:cond delay="0"/>
                                  </p:stCondLst>
                                  <p:childTnLst>
                                    <p:animMotion origin="layout" path="M 4.58333E-6 -4.81481E-6 L -0.89454 0.00024 " pathEditMode="relative" rAng="0" ptsTypes="AA">
                                      <p:cBhvr>
                                        <p:cTn id="19" dur="2000" fill="hold"/>
                                        <p:tgtEl>
                                          <p:spTgt spid="18"/>
                                        </p:tgtEl>
                                        <p:attrNameLst>
                                          <p:attrName>ppt_x</p:attrName>
                                          <p:attrName>ppt_y</p:attrName>
                                        </p:attrNameLst>
                                      </p:cBhvr>
                                      <p:rCtr x="-44727" y="0"/>
                                    </p:animMotion>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40000" decel="40000" fill="hold" nodeType="clickEffect">
                                  <p:stCondLst>
                                    <p:cond delay="0"/>
                                  </p:stCondLst>
                                  <p:childTnLst>
                                    <p:animMotion origin="layout" path="M -0.89453 0.00023 L -1.03919 -0.0007 " pathEditMode="relative" rAng="0" ptsTypes="AA">
                                      <p:cBhvr>
                                        <p:cTn id="23" dur="1500" fill="hold"/>
                                        <p:tgtEl>
                                          <p:spTgt spid="4"/>
                                        </p:tgtEl>
                                        <p:attrNameLst>
                                          <p:attrName>ppt_x</p:attrName>
                                          <p:attrName>ppt_y</p:attrName>
                                        </p:attrNameLst>
                                      </p:cBhvr>
                                      <p:rCtr x="-7240" y="-46"/>
                                    </p:animMotion>
                                  </p:childTnLst>
                                </p:cTn>
                              </p:par>
                              <p:par>
                                <p:cTn id="24" presetID="42" presetClass="path" presetSubtype="0" accel="40000" decel="40000" fill="hold" nodeType="withEffect">
                                  <p:stCondLst>
                                    <p:cond delay="0"/>
                                  </p:stCondLst>
                                  <p:childTnLst>
                                    <p:animMotion origin="layout" path="M -0.89453 0.00023 L -1.03919 -0.0007 " pathEditMode="relative" rAng="0" ptsTypes="AA">
                                      <p:cBhvr>
                                        <p:cTn id="25" dur="1500" fill="hold"/>
                                        <p:tgtEl>
                                          <p:spTgt spid="162"/>
                                        </p:tgtEl>
                                        <p:attrNameLst>
                                          <p:attrName>ppt_x</p:attrName>
                                          <p:attrName>ppt_y</p:attrName>
                                        </p:attrNameLst>
                                      </p:cBhvr>
                                      <p:rCtr x="-7240" y="-46"/>
                                    </p:animMotion>
                                  </p:childTnLst>
                                </p:cTn>
                              </p:par>
                              <p:par>
                                <p:cTn id="26" presetID="42" presetClass="path" presetSubtype="0" accel="40000" decel="40000" fill="hold" grpId="1" nodeType="withEffect">
                                  <p:stCondLst>
                                    <p:cond delay="0"/>
                                  </p:stCondLst>
                                  <p:childTnLst>
                                    <p:animMotion origin="layout" path="M -0.89453 0.00023 L -1.03919 -0.00069 " pathEditMode="relative" rAng="0" ptsTypes="AA">
                                      <p:cBhvr>
                                        <p:cTn id="27" dur="1500" fill="hold"/>
                                        <p:tgtEl>
                                          <p:spTgt spid="9"/>
                                        </p:tgtEl>
                                        <p:attrNameLst>
                                          <p:attrName>ppt_x</p:attrName>
                                          <p:attrName>ppt_y</p:attrName>
                                        </p:attrNameLst>
                                      </p:cBhvr>
                                      <p:rCtr x="-7240" y="-46"/>
                                    </p:animMotion>
                                  </p:childTnLst>
                                </p:cTn>
                              </p:par>
                              <p:par>
                                <p:cTn id="28" presetID="42" presetClass="path" presetSubtype="0" accel="40000" decel="40000" fill="hold" grpId="1" nodeType="withEffect">
                                  <p:stCondLst>
                                    <p:cond delay="0"/>
                                  </p:stCondLst>
                                  <p:childTnLst>
                                    <p:animMotion origin="layout" path="M -0.89453 0.00023 L -1.03919 -0.0007 " pathEditMode="relative" rAng="0" ptsTypes="AA">
                                      <p:cBhvr>
                                        <p:cTn id="29" dur="1500" fill="hold"/>
                                        <p:tgtEl>
                                          <p:spTgt spid="13"/>
                                        </p:tgtEl>
                                        <p:attrNameLst>
                                          <p:attrName>ppt_x</p:attrName>
                                          <p:attrName>ppt_y</p:attrName>
                                        </p:attrNameLst>
                                      </p:cBhvr>
                                      <p:rCtr x="-7240" y="-46"/>
                                    </p:animMotion>
                                  </p:childTnLst>
                                </p:cTn>
                              </p:par>
                              <p:par>
                                <p:cTn id="30" presetID="3" presetClass="emph" presetSubtype="6" fill="hold" grpId="3" nodeType="withEffect">
                                  <p:stCondLst>
                                    <p:cond delay="0"/>
                                  </p:stCondLst>
                                  <p:childTnLst>
                                    <p:animClr clrSpc="hsl" dir="cw">
                                      <p:cBhvr override="childStyle">
                                        <p:cTn id="31" dur="1000" fill="hold"/>
                                        <p:tgtEl>
                                          <p:spTgt spid="13"/>
                                        </p:tgtEl>
                                        <p:attrNameLst>
                                          <p:attrName>style.color</p:attrName>
                                        </p:attrNameLst>
                                      </p:cBhvr>
                                      <p:to>
                                        <a:srgbClr val="A6A6A6"/>
                                      </p:to>
                                    </p:animClr>
                                  </p:childTnLst>
                                </p:cTn>
                              </p:par>
                              <p:par>
                                <p:cTn id="32" presetID="42" presetClass="path" presetSubtype="0" accel="40000" decel="40000" fill="hold" grpId="1" nodeType="withEffect">
                                  <p:stCondLst>
                                    <p:cond delay="0"/>
                                  </p:stCondLst>
                                  <p:childTnLst>
                                    <p:animMotion origin="layout" path="M -0.89453 0.00023 L -1.03919 -0.00069 " pathEditMode="relative" rAng="0" ptsTypes="AA">
                                      <p:cBhvr>
                                        <p:cTn id="33" dur="1500" fill="hold"/>
                                        <p:tgtEl>
                                          <p:spTgt spid="12"/>
                                        </p:tgtEl>
                                        <p:attrNameLst>
                                          <p:attrName>ppt_x</p:attrName>
                                          <p:attrName>ppt_y</p:attrName>
                                        </p:attrNameLst>
                                      </p:cBhvr>
                                      <p:rCtr x="-7240" y="-46"/>
                                    </p:animMotion>
                                  </p:childTnLst>
                                </p:cTn>
                              </p:par>
                              <p:par>
                                <p:cTn id="34" presetID="3" presetClass="emph" presetSubtype="2" fill="hold" grpId="3" nodeType="withEffect">
                                  <p:stCondLst>
                                    <p:cond delay="0"/>
                                  </p:stCondLst>
                                  <p:childTnLst>
                                    <p:animClr clrSpc="rgb" dir="cw">
                                      <p:cBhvr override="childStyle">
                                        <p:cTn id="35" dur="1000" fill="hold"/>
                                        <p:tgtEl>
                                          <p:spTgt spid="12"/>
                                        </p:tgtEl>
                                        <p:attrNameLst>
                                          <p:attrName>style.color</p:attrName>
                                        </p:attrNameLst>
                                      </p:cBhvr>
                                      <p:to>
                                        <a:schemeClr val="tx1"/>
                                      </p:to>
                                    </p:animClr>
                                  </p:childTnLst>
                                </p:cTn>
                              </p:par>
                              <p:par>
                                <p:cTn id="36" presetID="42" presetClass="path" presetSubtype="0" accel="40000" decel="40000" fill="hold" nodeType="withEffect">
                                  <p:stCondLst>
                                    <p:cond delay="0"/>
                                  </p:stCondLst>
                                  <p:childTnLst>
                                    <p:animMotion origin="layout" path="M -0.89454 0.00024 L -1.0392 -0.00069 " pathEditMode="relative" rAng="0" ptsTypes="AA">
                                      <p:cBhvr>
                                        <p:cTn id="37" dur="1500" fill="hold"/>
                                        <p:tgtEl>
                                          <p:spTgt spid="18"/>
                                        </p:tgtEl>
                                        <p:attrNameLst>
                                          <p:attrName>ppt_x</p:attrName>
                                          <p:attrName>ppt_y</p:attrName>
                                        </p:attrNameLst>
                                      </p:cBhvr>
                                      <p:rCtr x="-7240" y="-46"/>
                                    </p:animMotion>
                                  </p:childTnLst>
                                </p:cTn>
                              </p:par>
                            </p:childTnLst>
                          </p:cTn>
                        </p:par>
                      </p:childTnLst>
                    </p:cTn>
                  </p:par>
                  <p:par>
                    <p:cTn id="38" fill="hold">
                      <p:stCondLst>
                        <p:cond delay="indefinite"/>
                      </p:stCondLst>
                      <p:childTnLst>
                        <p:par>
                          <p:cTn id="39" fill="hold">
                            <p:stCondLst>
                              <p:cond delay="0"/>
                            </p:stCondLst>
                            <p:childTnLst>
                              <p:par>
                                <p:cTn id="40" presetID="42" presetClass="path" presetSubtype="0" accel="40000" decel="60000" fill="hold" nodeType="clickEffect">
                                  <p:stCondLst>
                                    <p:cond delay="0"/>
                                  </p:stCondLst>
                                  <p:childTnLst>
                                    <p:animMotion origin="layout" path="M -1.03919 -0.0007 L -1.18724 0.00393 " pathEditMode="relative" rAng="0" ptsTypes="AA">
                                      <p:cBhvr>
                                        <p:cTn id="41" dur="1500" fill="hold"/>
                                        <p:tgtEl>
                                          <p:spTgt spid="4"/>
                                        </p:tgtEl>
                                        <p:attrNameLst>
                                          <p:attrName>ppt_x</p:attrName>
                                          <p:attrName>ppt_y</p:attrName>
                                        </p:attrNameLst>
                                      </p:cBhvr>
                                      <p:rCtr x="-7409" y="231"/>
                                    </p:animMotion>
                                  </p:childTnLst>
                                </p:cTn>
                              </p:par>
                              <p:par>
                                <p:cTn id="42" presetID="42" presetClass="path" presetSubtype="0" accel="40000" decel="60000" fill="hold" nodeType="withEffect">
                                  <p:stCondLst>
                                    <p:cond delay="0"/>
                                  </p:stCondLst>
                                  <p:childTnLst>
                                    <p:animMotion origin="layout" path="M -1.03919 -0.0007 L -1.18724 0.00393 " pathEditMode="relative" rAng="0" ptsTypes="AA">
                                      <p:cBhvr>
                                        <p:cTn id="43" dur="1500" fill="hold"/>
                                        <p:tgtEl>
                                          <p:spTgt spid="162"/>
                                        </p:tgtEl>
                                        <p:attrNameLst>
                                          <p:attrName>ppt_x</p:attrName>
                                          <p:attrName>ppt_y</p:attrName>
                                        </p:attrNameLst>
                                      </p:cBhvr>
                                      <p:rCtr x="-7409" y="231"/>
                                    </p:animMotion>
                                  </p:childTnLst>
                                </p:cTn>
                              </p:par>
                              <p:par>
                                <p:cTn id="44" presetID="42" presetClass="path" presetSubtype="0" accel="40000" decel="60000" fill="hold" grpId="2" nodeType="withEffect">
                                  <p:stCondLst>
                                    <p:cond delay="0"/>
                                  </p:stCondLst>
                                  <p:childTnLst>
                                    <p:animMotion origin="layout" path="M -1.03919 -0.00069 L -1.18723 0.00394 " pathEditMode="relative" rAng="0" ptsTypes="AA">
                                      <p:cBhvr>
                                        <p:cTn id="45" dur="1500" fill="hold"/>
                                        <p:tgtEl>
                                          <p:spTgt spid="9"/>
                                        </p:tgtEl>
                                        <p:attrNameLst>
                                          <p:attrName>ppt_x</p:attrName>
                                          <p:attrName>ppt_y</p:attrName>
                                        </p:attrNameLst>
                                      </p:cBhvr>
                                      <p:rCtr x="-7409" y="231"/>
                                    </p:animMotion>
                                  </p:childTnLst>
                                </p:cTn>
                              </p:par>
                              <p:par>
                                <p:cTn id="46" presetID="42" presetClass="path" presetSubtype="0" accel="40000" decel="60000" fill="hold" grpId="2" nodeType="withEffect">
                                  <p:stCondLst>
                                    <p:cond delay="0"/>
                                  </p:stCondLst>
                                  <p:childTnLst>
                                    <p:animMotion origin="layout" path="M -1.03919 -0.0007 L -1.18723 0.00393 " pathEditMode="relative" rAng="0" ptsTypes="AA">
                                      <p:cBhvr>
                                        <p:cTn id="47" dur="1500" fill="hold"/>
                                        <p:tgtEl>
                                          <p:spTgt spid="13"/>
                                        </p:tgtEl>
                                        <p:attrNameLst>
                                          <p:attrName>ppt_x</p:attrName>
                                          <p:attrName>ppt_y</p:attrName>
                                        </p:attrNameLst>
                                      </p:cBhvr>
                                      <p:rCtr x="-7409" y="231"/>
                                    </p:animMotion>
                                  </p:childTnLst>
                                </p:cTn>
                              </p:par>
                              <p:par>
                                <p:cTn id="48" presetID="42" presetClass="path" presetSubtype="0" accel="40000" decel="60000" fill="hold" grpId="2" nodeType="withEffect">
                                  <p:stCondLst>
                                    <p:cond delay="0"/>
                                  </p:stCondLst>
                                  <p:childTnLst>
                                    <p:animMotion origin="layout" path="M -1.03919 -0.00069 L -1.18724 0.00394 " pathEditMode="relative" rAng="0" ptsTypes="AA">
                                      <p:cBhvr>
                                        <p:cTn id="49" dur="1500" fill="hold"/>
                                        <p:tgtEl>
                                          <p:spTgt spid="12"/>
                                        </p:tgtEl>
                                        <p:attrNameLst>
                                          <p:attrName>ppt_x</p:attrName>
                                          <p:attrName>ppt_y</p:attrName>
                                        </p:attrNameLst>
                                      </p:cBhvr>
                                      <p:rCtr x="-7409" y="231"/>
                                    </p:animMotion>
                                  </p:childTnLst>
                                </p:cTn>
                              </p:par>
                              <p:par>
                                <p:cTn id="50" presetID="42" presetClass="path" presetSubtype="0" accel="40000" decel="60000" fill="hold" nodeType="withEffect">
                                  <p:stCondLst>
                                    <p:cond delay="0"/>
                                  </p:stCondLst>
                                  <p:childTnLst>
                                    <p:animMotion origin="layout" path="M -1.0392 -0.00069 L -1.18724 0.00394 " pathEditMode="relative" rAng="0" ptsTypes="AA">
                                      <p:cBhvr>
                                        <p:cTn id="51" dur="1500" fill="hold"/>
                                        <p:tgtEl>
                                          <p:spTgt spid="18"/>
                                        </p:tgtEl>
                                        <p:attrNameLst>
                                          <p:attrName>ppt_x</p:attrName>
                                          <p:attrName>ppt_y</p:attrName>
                                        </p:attrNameLst>
                                      </p:cBhvr>
                                      <p:rCtr x="-7409" y="2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2" grpId="2"/>
      <p:bldP spid="12" grpId="3"/>
      <p:bldP spid="13" grpId="0"/>
      <p:bldP spid="13" grpId="1"/>
      <p:bldP spid="13" grpId="2"/>
      <p:bldP spid="13" grpId="3"/>
      <p:bldP spid="9" grpId="0"/>
      <p:bldP spid="9" grpId="1"/>
      <p:bldP spid="9" grpId="2"/>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6"/>
          <p:cNvSpPr/>
          <p:nvPr/>
        </p:nvSpPr>
        <p:spPr>
          <a:xfrm>
            <a:off x="1266091" y="2108177"/>
            <a:ext cx="1544364" cy="4349769"/>
          </a:xfrm>
          <a:custGeom>
            <a:avLst/>
            <a:gdLst>
              <a:gd name="connsiteX0" fmla="*/ 0 w 1544364"/>
              <a:gd name="connsiteY0" fmla="*/ 0 h 3839134"/>
              <a:gd name="connsiteX1" fmla="*/ 1544364 w 1544364"/>
              <a:gd name="connsiteY1" fmla="*/ 0 h 3839134"/>
              <a:gd name="connsiteX2" fmla="*/ 1544364 w 1544364"/>
              <a:gd name="connsiteY2" fmla="*/ 3839134 h 3839134"/>
              <a:gd name="connsiteX3" fmla="*/ 0 w 1544364"/>
              <a:gd name="connsiteY3" fmla="*/ 3839134 h 3839134"/>
              <a:gd name="connsiteX4" fmla="*/ 0 w 1544364"/>
              <a:gd name="connsiteY4" fmla="*/ 0 h 3839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64" h="3839134">
                <a:moveTo>
                  <a:pt x="0" y="0"/>
                </a:moveTo>
                <a:lnTo>
                  <a:pt x="1544364" y="0"/>
                </a:lnTo>
                <a:lnTo>
                  <a:pt x="1544364" y="3839134"/>
                </a:lnTo>
                <a:lnTo>
                  <a:pt x="0" y="3839134"/>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44000" lvl="1" indent="-144000" algn="l" defTabSz="622300">
              <a:lnSpc>
                <a:spcPct val="114000"/>
              </a:lnSpc>
              <a:spcBef>
                <a:spcPct val="0"/>
              </a:spcBef>
              <a:spcAft>
                <a:spcPct val="15000"/>
              </a:spcAft>
              <a:buFont typeface="Arial" charset="0"/>
              <a:buChar char="•"/>
            </a:pPr>
            <a:endParaRPr lang="en-US" sz="1400" kern="1200" dirty="0"/>
          </a:p>
          <a:p>
            <a:pPr marL="144000" lvl="1" indent="-144000" algn="l" defTabSz="622300">
              <a:lnSpc>
                <a:spcPct val="114000"/>
              </a:lnSpc>
              <a:spcBef>
                <a:spcPct val="0"/>
              </a:spcBef>
              <a:spcAft>
                <a:spcPct val="15000"/>
              </a:spcAft>
              <a:buFont typeface="Arial" charset="0"/>
              <a:buChar char="•"/>
            </a:pPr>
            <a:endParaRPr lang="en-US" sz="1400" kern="1200" dirty="0"/>
          </a:p>
          <a:p>
            <a:pPr marL="144000" lvl="1" indent="-144000" algn="l" defTabSz="622300">
              <a:lnSpc>
                <a:spcPct val="114000"/>
              </a:lnSpc>
              <a:spcBef>
                <a:spcPct val="0"/>
              </a:spcBef>
              <a:spcAft>
                <a:spcPct val="15000"/>
              </a:spcAft>
              <a:buFont typeface="Arial" charset="0"/>
              <a:buChar char="•"/>
            </a:pPr>
            <a:endParaRPr lang="en-US" sz="1400" dirty="0"/>
          </a:p>
          <a:p>
            <a:pPr marL="144000" lvl="1" indent="-144000" algn="l" defTabSz="622300">
              <a:lnSpc>
                <a:spcPct val="114000"/>
              </a:lnSpc>
              <a:spcBef>
                <a:spcPct val="0"/>
              </a:spcBef>
              <a:spcAft>
                <a:spcPct val="15000"/>
              </a:spcAft>
              <a:buFont typeface="Arial" charset="0"/>
              <a:buChar char="•"/>
            </a:pPr>
            <a:endParaRPr lang="en-US" sz="1000" kern="1200" dirty="0"/>
          </a:p>
          <a:p>
            <a:pPr marL="144000" lvl="1" indent="-144000" algn="l" defTabSz="622300">
              <a:lnSpc>
                <a:spcPct val="114000"/>
              </a:lnSpc>
              <a:spcBef>
                <a:spcPct val="0"/>
              </a:spcBef>
              <a:spcAft>
                <a:spcPct val="15000"/>
              </a:spcAft>
              <a:buFont typeface="Arial" charset="0"/>
              <a:buChar char="•"/>
            </a:pPr>
            <a:r>
              <a:rPr lang="en-US" sz="1400" kern="1200" dirty="0"/>
              <a:t>ANU Facebook</a:t>
            </a:r>
          </a:p>
          <a:p>
            <a:pPr marL="144000" lvl="1" indent="-144000" algn="l" defTabSz="622300">
              <a:lnSpc>
                <a:spcPct val="114000"/>
              </a:lnSpc>
              <a:spcBef>
                <a:spcPct val="0"/>
              </a:spcBef>
              <a:spcAft>
                <a:spcPct val="15000"/>
              </a:spcAft>
              <a:buFont typeface="Arial" charset="0"/>
              <a:buChar char="•"/>
            </a:pPr>
            <a:r>
              <a:rPr lang="en-US" sz="1400" kern="1200" dirty="0"/>
              <a:t>Large sample</a:t>
            </a:r>
          </a:p>
          <a:p>
            <a:pPr marL="144000" lvl="1" indent="-144000" algn="l" defTabSz="622300">
              <a:lnSpc>
                <a:spcPct val="114000"/>
              </a:lnSpc>
              <a:spcBef>
                <a:spcPct val="0"/>
              </a:spcBef>
              <a:spcAft>
                <a:spcPct val="15000"/>
              </a:spcAft>
              <a:buFont typeface="Arial" charset="0"/>
              <a:buChar char="•"/>
            </a:pPr>
            <a:r>
              <a:rPr lang="en-US" sz="1400" kern="1200" dirty="0"/>
              <a:t>Definitive answer to</a:t>
            </a:r>
            <a:br>
              <a:rPr lang="en-US" sz="1400" dirty="0"/>
            </a:br>
            <a:r>
              <a:rPr lang="en-US" sz="1400" dirty="0"/>
              <a:t>“Website or Chatbot?”</a:t>
            </a:r>
            <a:endParaRPr lang="en-US" sz="1400" kern="1200" dirty="0"/>
          </a:p>
        </p:txBody>
      </p:sp>
      <p:sp>
        <p:nvSpPr>
          <p:cNvPr id="16" name="Freeform 15"/>
          <p:cNvSpPr/>
          <p:nvPr/>
        </p:nvSpPr>
        <p:spPr>
          <a:xfrm>
            <a:off x="1266091" y="1604410"/>
            <a:ext cx="1544364" cy="503768"/>
          </a:xfrm>
          <a:custGeom>
            <a:avLst/>
            <a:gdLst>
              <a:gd name="connsiteX0" fmla="*/ 0 w 1544364"/>
              <a:gd name="connsiteY0" fmla="*/ 0 h 503768"/>
              <a:gd name="connsiteX1" fmla="*/ 1544364 w 1544364"/>
              <a:gd name="connsiteY1" fmla="*/ 0 h 503768"/>
              <a:gd name="connsiteX2" fmla="*/ 1544364 w 1544364"/>
              <a:gd name="connsiteY2" fmla="*/ 503768 h 503768"/>
              <a:gd name="connsiteX3" fmla="*/ 0 w 1544364"/>
              <a:gd name="connsiteY3" fmla="*/ 503768 h 503768"/>
              <a:gd name="connsiteX4" fmla="*/ 0 w 1544364"/>
              <a:gd name="connsiteY4" fmla="*/ 0 h 503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64" h="503768">
                <a:moveTo>
                  <a:pt x="0" y="0"/>
                </a:moveTo>
                <a:lnTo>
                  <a:pt x="1544364" y="0"/>
                </a:lnTo>
                <a:lnTo>
                  <a:pt x="1544364" y="503768"/>
                </a:lnTo>
                <a:lnTo>
                  <a:pt x="0" y="503768"/>
                </a:lnTo>
                <a:lnTo>
                  <a:pt x="0" y="0"/>
                </a:lnTo>
                <a:close/>
              </a:path>
            </a:pathLst>
          </a:custGeom>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400" kern="1200" dirty="0"/>
              <a:t>Poll</a:t>
            </a:r>
          </a:p>
        </p:txBody>
      </p:sp>
      <p:sp>
        <p:nvSpPr>
          <p:cNvPr id="19" name="Freeform 18"/>
          <p:cNvSpPr/>
          <p:nvPr/>
        </p:nvSpPr>
        <p:spPr>
          <a:xfrm>
            <a:off x="3026667" y="2108177"/>
            <a:ext cx="1544364" cy="4349769"/>
          </a:xfrm>
          <a:custGeom>
            <a:avLst/>
            <a:gdLst>
              <a:gd name="connsiteX0" fmla="*/ 0 w 1544364"/>
              <a:gd name="connsiteY0" fmla="*/ 0 h 3839134"/>
              <a:gd name="connsiteX1" fmla="*/ 1544364 w 1544364"/>
              <a:gd name="connsiteY1" fmla="*/ 0 h 3839134"/>
              <a:gd name="connsiteX2" fmla="*/ 1544364 w 1544364"/>
              <a:gd name="connsiteY2" fmla="*/ 3839134 h 3839134"/>
              <a:gd name="connsiteX3" fmla="*/ 0 w 1544364"/>
              <a:gd name="connsiteY3" fmla="*/ 3839134 h 3839134"/>
              <a:gd name="connsiteX4" fmla="*/ 0 w 1544364"/>
              <a:gd name="connsiteY4" fmla="*/ 0 h 3839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64" h="3839134">
                <a:moveTo>
                  <a:pt x="0" y="0"/>
                </a:moveTo>
                <a:lnTo>
                  <a:pt x="1544364" y="0"/>
                </a:lnTo>
                <a:lnTo>
                  <a:pt x="1544364" y="3839134"/>
                </a:lnTo>
                <a:lnTo>
                  <a:pt x="0" y="3839134"/>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000" dirty="0"/>
          </a:p>
          <a:p>
            <a:pPr marL="144000" lvl="1" indent="-144000" defTabSz="622300">
              <a:lnSpc>
                <a:spcPct val="114000"/>
              </a:lnSpc>
              <a:spcBef>
                <a:spcPct val="0"/>
              </a:spcBef>
              <a:spcAft>
                <a:spcPct val="15000"/>
              </a:spcAft>
              <a:buFont typeface="Arial" charset="0"/>
              <a:buChar char="•"/>
            </a:pPr>
            <a:r>
              <a:rPr lang="en-US" sz="1400" dirty="0"/>
              <a:t>ANU Facebook</a:t>
            </a:r>
          </a:p>
          <a:p>
            <a:pPr marL="144000" lvl="1" indent="-144000" defTabSz="622300">
              <a:lnSpc>
                <a:spcPct val="114000"/>
              </a:lnSpc>
              <a:spcBef>
                <a:spcPct val="0"/>
              </a:spcBef>
              <a:spcAft>
                <a:spcPct val="15000"/>
              </a:spcAft>
              <a:buFont typeface="Arial" charset="0"/>
              <a:buChar char="•"/>
            </a:pPr>
            <a:r>
              <a:rPr lang="en-US" sz="1400" dirty="0"/>
              <a:t>31 responses</a:t>
            </a:r>
          </a:p>
          <a:p>
            <a:pPr marL="144000" lvl="1" indent="-144000" defTabSz="622300">
              <a:lnSpc>
                <a:spcPct val="114000"/>
              </a:lnSpc>
              <a:spcBef>
                <a:spcPct val="0"/>
              </a:spcBef>
              <a:spcAft>
                <a:spcPct val="15000"/>
              </a:spcAft>
              <a:buFont typeface="Arial" charset="0"/>
              <a:buChar char="•"/>
            </a:pPr>
            <a:r>
              <a:rPr lang="en-US" sz="1400" dirty="0"/>
              <a:t>Useful and clear data</a:t>
            </a:r>
          </a:p>
          <a:p>
            <a:pPr marL="144000" lvl="1" indent="-144000" defTabSz="622300">
              <a:lnSpc>
                <a:spcPct val="114000"/>
              </a:lnSpc>
              <a:spcBef>
                <a:spcPct val="0"/>
              </a:spcBef>
              <a:spcAft>
                <a:spcPct val="15000"/>
              </a:spcAft>
              <a:buFont typeface="Arial" charset="0"/>
              <a:buChar char="•"/>
            </a:pPr>
            <a:r>
              <a:rPr lang="en-US" sz="1400" dirty="0"/>
              <a:t>Narrowed project scope</a:t>
            </a:r>
          </a:p>
        </p:txBody>
      </p:sp>
      <p:sp>
        <p:nvSpPr>
          <p:cNvPr id="18" name="Freeform 17"/>
          <p:cNvSpPr/>
          <p:nvPr/>
        </p:nvSpPr>
        <p:spPr>
          <a:xfrm>
            <a:off x="3026667" y="1604410"/>
            <a:ext cx="1544364" cy="503768"/>
          </a:xfrm>
          <a:custGeom>
            <a:avLst/>
            <a:gdLst>
              <a:gd name="connsiteX0" fmla="*/ 0 w 1544364"/>
              <a:gd name="connsiteY0" fmla="*/ 0 h 503768"/>
              <a:gd name="connsiteX1" fmla="*/ 1544364 w 1544364"/>
              <a:gd name="connsiteY1" fmla="*/ 0 h 503768"/>
              <a:gd name="connsiteX2" fmla="*/ 1544364 w 1544364"/>
              <a:gd name="connsiteY2" fmla="*/ 503768 h 503768"/>
              <a:gd name="connsiteX3" fmla="*/ 0 w 1544364"/>
              <a:gd name="connsiteY3" fmla="*/ 503768 h 503768"/>
              <a:gd name="connsiteX4" fmla="*/ 0 w 1544364"/>
              <a:gd name="connsiteY4" fmla="*/ 0 h 503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64" h="503768">
                <a:moveTo>
                  <a:pt x="0" y="0"/>
                </a:moveTo>
                <a:lnTo>
                  <a:pt x="1544364" y="0"/>
                </a:lnTo>
                <a:lnTo>
                  <a:pt x="1544364" y="503768"/>
                </a:lnTo>
                <a:lnTo>
                  <a:pt x="0" y="503768"/>
                </a:lnTo>
                <a:lnTo>
                  <a:pt x="0" y="0"/>
                </a:lnTo>
                <a:close/>
              </a:path>
            </a:pathLst>
          </a:custGeom>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400" kern="1200" dirty="0"/>
              <a:t>Survey</a:t>
            </a:r>
          </a:p>
        </p:txBody>
      </p:sp>
      <p:sp>
        <p:nvSpPr>
          <p:cNvPr id="26" name="Freeform 25"/>
          <p:cNvSpPr/>
          <p:nvPr/>
        </p:nvSpPr>
        <p:spPr>
          <a:xfrm>
            <a:off x="4787243" y="2108177"/>
            <a:ext cx="1544364" cy="4349769"/>
          </a:xfrm>
          <a:custGeom>
            <a:avLst/>
            <a:gdLst>
              <a:gd name="connsiteX0" fmla="*/ 0 w 1544364"/>
              <a:gd name="connsiteY0" fmla="*/ 0 h 3839134"/>
              <a:gd name="connsiteX1" fmla="*/ 1544364 w 1544364"/>
              <a:gd name="connsiteY1" fmla="*/ 0 h 3839134"/>
              <a:gd name="connsiteX2" fmla="*/ 1544364 w 1544364"/>
              <a:gd name="connsiteY2" fmla="*/ 3839134 h 3839134"/>
              <a:gd name="connsiteX3" fmla="*/ 0 w 1544364"/>
              <a:gd name="connsiteY3" fmla="*/ 3839134 h 3839134"/>
              <a:gd name="connsiteX4" fmla="*/ 0 w 1544364"/>
              <a:gd name="connsiteY4" fmla="*/ 0 h 3839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64" h="3839134">
                <a:moveTo>
                  <a:pt x="0" y="0"/>
                </a:moveTo>
                <a:lnTo>
                  <a:pt x="1544364" y="0"/>
                </a:lnTo>
                <a:lnTo>
                  <a:pt x="1544364" y="3839134"/>
                </a:lnTo>
                <a:lnTo>
                  <a:pt x="0" y="3839134"/>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000" dirty="0"/>
          </a:p>
          <a:p>
            <a:pPr marL="144000" lvl="1" indent="-144000" defTabSz="622300">
              <a:lnSpc>
                <a:spcPct val="114000"/>
              </a:lnSpc>
              <a:spcBef>
                <a:spcPct val="0"/>
              </a:spcBef>
              <a:spcAft>
                <a:spcPct val="15000"/>
              </a:spcAft>
              <a:buFont typeface="Arial" charset="0"/>
              <a:buChar char="•"/>
            </a:pPr>
            <a:r>
              <a:rPr lang="en-US" sz="1400" dirty="0"/>
              <a:t>APO at </a:t>
            </a:r>
            <a:r>
              <a:rPr lang="en-US" sz="1400" dirty="0" err="1"/>
              <a:t>Fenner</a:t>
            </a:r>
            <a:r>
              <a:rPr lang="en-US" sz="1400" dirty="0"/>
              <a:t> Hall</a:t>
            </a:r>
          </a:p>
          <a:p>
            <a:pPr marL="144000" lvl="1" indent="-144000" defTabSz="622300">
              <a:lnSpc>
                <a:spcPct val="114000"/>
              </a:lnSpc>
              <a:spcBef>
                <a:spcPct val="0"/>
              </a:spcBef>
              <a:spcAft>
                <a:spcPct val="15000"/>
              </a:spcAft>
              <a:buFont typeface="Arial" charset="0"/>
              <a:buChar char="•"/>
            </a:pPr>
            <a:r>
              <a:rPr lang="en-US" sz="1400" dirty="0"/>
              <a:t>Refined survey questions</a:t>
            </a:r>
          </a:p>
          <a:p>
            <a:pPr marL="144000" lvl="1" indent="-144000" defTabSz="622300">
              <a:lnSpc>
                <a:spcPct val="114000"/>
              </a:lnSpc>
              <a:spcBef>
                <a:spcPct val="0"/>
              </a:spcBef>
              <a:spcAft>
                <a:spcPct val="15000"/>
              </a:spcAft>
              <a:buFont typeface="Arial" charset="0"/>
              <a:buChar char="•"/>
            </a:pPr>
            <a:r>
              <a:rPr lang="en-AU" sz="1400" dirty="0"/>
              <a:t>Agreement with poll and survey results</a:t>
            </a:r>
          </a:p>
        </p:txBody>
      </p:sp>
      <p:sp>
        <p:nvSpPr>
          <p:cNvPr id="25" name="Freeform 24"/>
          <p:cNvSpPr/>
          <p:nvPr/>
        </p:nvSpPr>
        <p:spPr>
          <a:xfrm>
            <a:off x="4787243" y="1604410"/>
            <a:ext cx="1544364" cy="503768"/>
          </a:xfrm>
          <a:custGeom>
            <a:avLst/>
            <a:gdLst>
              <a:gd name="connsiteX0" fmla="*/ 0 w 1544364"/>
              <a:gd name="connsiteY0" fmla="*/ 0 h 503768"/>
              <a:gd name="connsiteX1" fmla="*/ 1544364 w 1544364"/>
              <a:gd name="connsiteY1" fmla="*/ 0 h 503768"/>
              <a:gd name="connsiteX2" fmla="*/ 1544364 w 1544364"/>
              <a:gd name="connsiteY2" fmla="*/ 503768 h 503768"/>
              <a:gd name="connsiteX3" fmla="*/ 0 w 1544364"/>
              <a:gd name="connsiteY3" fmla="*/ 503768 h 503768"/>
              <a:gd name="connsiteX4" fmla="*/ 0 w 1544364"/>
              <a:gd name="connsiteY4" fmla="*/ 0 h 503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64" h="503768">
                <a:moveTo>
                  <a:pt x="0" y="0"/>
                </a:moveTo>
                <a:lnTo>
                  <a:pt x="1544364" y="0"/>
                </a:lnTo>
                <a:lnTo>
                  <a:pt x="1544364" y="503768"/>
                </a:lnTo>
                <a:lnTo>
                  <a:pt x="0" y="503768"/>
                </a:lnTo>
                <a:lnTo>
                  <a:pt x="0" y="0"/>
                </a:lnTo>
                <a:close/>
              </a:path>
            </a:pathLst>
          </a:custGeom>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400" kern="1200" dirty="0"/>
              <a:t>Interview</a:t>
            </a:r>
          </a:p>
        </p:txBody>
      </p:sp>
      <p:sp>
        <p:nvSpPr>
          <p:cNvPr id="28" name="Freeform 27"/>
          <p:cNvSpPr/>
          <p:nvPr/>
        </p:nvSpPr>
        <p:spPr>
          <a:xfrm>
            <a:off x="6547818" y="2108177"/>
            <a:ext cx="1544364" cy="4349769"/>
          </a:xfrm>
          <a:custGeom>
            <a:avLst/>
            <a:gdLst>
              <a:gd name="connsiteX0" fmla="*/ 0 w 1544364"/>
              <a:gd name="connsiteY0" fmla="*/ 0 h 3839134"/>
              <a:gd name="connsiteX1" fmla="*/ 1544364 w 1544364"/>
              <a:gd name="connsiteY1" fmla="*/ 0 h 3839134"/>
              <a:gd name="connsiteX2" fmla="*/ 1544364 w 1544364"/>
              <a:gd name="connsiteY2" fmla="*/ 3839134 h 3839134"/>
              <a:gd name="connsiteX3" fmla="*/ 0 w 1544364"/>
              <a:gd name="connsiteY3" fmla="*/ 3839134 h 3839134"/>
              <a:gd name="connsiteX4" fmla="*/ 0 w 1544364"/>
              <a:gd name="connsiteY4" fmla="*/ 0 h 3839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64" h="3839134">
                <a:moveTo>
                  <a:pt x="0" y="0"/>
                </a:moveTo>
                <a:lnTo>
                  <a:pt x="1544364" y="0"/>
                </a:lnTo>
                <a:lnTo>
                  <a:pt x="1544364" y="3839134"/>
                </a:lnTo>
                <a:lnTo>
                  <a:pt x="0" y="3839134"/>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000" dirty="0"/>
          </a:p>
          <a:p>
            <a:pPr marL="144000" lvl="1" indent="-144000" defTabSz="622300">
              <a:lnSpc>
                <a:spcPct val="114000"/>
              </a:lnSpc>
              <a:spcBef>
                <a:spcPct val="0"/>
              </a:spcBef>
              <a:spcAft>
                <a:spcPct val="15000"/>
              </a:spcAft>
              <a:buFont typeface="Arial" charset="0"/>
              <a:buChar char="•"/>
            </a:pPr>
            <a:r>
              <a:rPr lang="en-US" sz="1400" dirty="0"/>
              <a:t>ANU Facebook</a:t>
            </a:r>
          </a:p>
          <a:p>
            <a:pPr marL="144000" lvl="1" indent="-144000" defTabSz="622300">
              <a:lnSpc>
                <a:spcPct val="114000"/>
              </a:lnSpc>
              <a:spcBef>
                <a:spcPct val="0"/>
              </a:spcBef>
              <a:spcAft>
                <a:spcPct val="15000"/>
              </a:spcAft>
              <a:buFont typeface="Arial" charset="0"/>
              <a:buChar char="•"/>
            </a:pPr>
            <a:r>
              <a:rPr lang="en-US" sz="1400" dirty="0"/>
              <a:t>Limited results</a:t>
            </a:r>
          </a:p>
          <a:p>
            <a:pPr marL="144000" lvl="1" indent="-144000" defTabSz="622300">
              <a:lnSpc>
                <a:spcPct val="114000"/>
              </a:lnSpc>
              <a:spcBef>
                <a:spcPct val="0"/>
              </a:spcBef>
              <a:spcAft>
                <a:spcPct val="15000"/>
              </a:spcAft>
              <a:buFont typeface="Arial" charset="0"/>
              <a:buChar char="•"/>
            </a:pPr>
            <a:r>
              <a:rPr lang="en-US" sz="1400" dirty="0"/>
              <a:t>Questions for Intelligent </a:t>
            </a:r>
            <a:r>
              <a:rPr lang="en-US" sz="1400" kern="1200" dirty="0"/>
              <a:t>Search</a:t>
            </a:r>
          </a:p>
        </p:txBody>
      </p:sp>
      <p:sp>
        <p:nvSpPr>
          <p:cNvPr id="27" name="Freeform 26"/>
          <p:cNvSpPr/>
          <p:nvPr/>
        </p:nvSpPr>
        <p:spPr>
          <a:xfrm>
            <a:off x="6547818" y="1604410"/>
            <a:ext cx="1544364" cy="503768"/>
          </a:xfrm>
          <a:custGeom>
            <a:avLst/>
            <a:gdLst>
              <a:gd name="connsiteX0" fmla="*/ 0 w 1544364"/>
              <a:gd name="connsiteY0" fmla="*/ 0 h 503768"/>
              <a:gd name="connsiteX1" fmla="*/ 1544364 w 1544364"/>
              <a:gd name="connsiteY1" fmla="*/ 0 h 503768"/>
              <a:gd name="connsiteX2" fmla="*/ 1544364 w 1544364"/>
              <a:gd name="connsiteY2" fmla="*/ 503768 h 503768"/>
              <a:gd name="connsiteX3" fmla="*/ 0 w 1544364"/>
              <a:gd name="connsiteY3" fmla="*/ 503768 h 503768"/>
              <a:gd name="connsiteX4" fmla="*/ 0 w 1544364"/>
              <a:gd name="connsiteY4" fmla="*/ 0 h 503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64" h="503768">
                <a:moveTo>
                  <a:pt x="0" y="0"/>
                </a:moveTo>
                <a:lnTo>
                  <a:pt x="1544364" y="0"/>
                </a:lnTo>
                <a:lnTo>
                  <a:pt x="1544364" y="503768"/>
                </a:lnTo>
                <a:lnTo>
                  <a:pt x="0" y="503768"/>
                </a:lnTo>
                <a:lnTo>
                  <a:pt x="0" y="0"/>
                </a:lnTo>
                <a:close/>
              </a:path>
            </a:pathLst>
          </a:custGeom>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400" kern="1200" dirty="0"/>
              <a:t>Imitation Chatbot</a:t>
            </a:r>
          </a:p>
        </p:txBody>
      </p:sp>
      <p:sp>
        <p:nvSpPr>
          <p:cNvPr id="30" name="Freeform 29"/>
          <p:cNvSpPr/>
          <p:nvPr/>
        </p:nvSpPr>
        <p:spPr>
          <a:xfrm>
            <a:off x="8308394" y="2108177"/>
            <a:ext cx="1544364" cy="4349769"/>
          </a:xfrm>
          <a:custGeom>
            <a:avLst/>
            <a:gdLst>
              <a:gd name="connsiteX0" fmla="*/ 0 w 1544364"/>
              <a:gd name="connsiteY0" fmla="*/ 0 h 3839134"/>
              <a:gd name="connsiteX1" fmla="*/ 1544364 w 1544364"/>
              <a:gd name="connsiteY1" fmla="*/ 0 h 3839134"/>
              <a:gd name="connsiteX2" fmla="*/ 1544364 w 1544364"/>
              <a:gd name="connsiteY2" fmla="*/ 3839134 h 3839134"/>
              <a:gd name="connsiteX3" fmla="*/ 0 w 1544364"/>
              <a:gd name="connsiteY3" fmla="*/ 3839134 h 3839134"/>
              <a:gd name="connsiteX4" fmla="*/ 0 w 1544364"/>
              <a:gd name="connsiteY4" fmla="*/ 0 h 3839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64" h="3839134">
                <a:moveTo>
                  <a:pt x="0" y="0"/>
                </a:moveTo>
                <a:lnTo>
                  <a:pt x="1544364" y="0"/>
                </a:lnTo>
                <a:lnTo>
                  <a:pt x="1544364" y="3839134"/>
                </a:lnTo>
                <a:lnTo>
                  <a:pt x="0" y="3839134"/>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8400" tIns="74676" rIns="90000" bIns="112014" numCol="1" spcCol="1270" anchor="t" anchorCtr="0">
            <a:noAutofit/>
          </a:bodyPr>
          <a:lstStyle/>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000" dirty="0"/>
          </a:p>
          <a:p>
            <a:pPr marL="144000" lvl="1" indent="-144000" defTabSz="622300">
              <a:lnSpc>
                <a:spcPct val="114000"/>
              </a:lnSpc>
              <a:spcBef>
                <a:spcPct val="0"/>
              </a:spcBef>
              <a:spcAft>
                <a:spcPct val="15000"/>
              </a:spcAft>
              <a:buFont typeface="Arial" charset="0"/>
              <a:buChar char="•"/>
            </a:pPr>
            <a:r>
              <a:rPr lang="en-US" sz="1400" dirty="0"/>
              <a:t>Large unbiased sample</a:t>
            </a:r>
          </a:p>
          <a:p>
            <a:pPr marL="144000" lvl="1" indent="-144000" defTabSz="622300">
              <a:lnSpc>
                <a:spcPct val="114000"/>
              </a:lnSpc>
              <a:spcBef>
                <a:spcPct val="0"/>
              </a:spcBef>
              <a:spcAft>
                <a:spcPct val="15000"/>
              </a:spcAft>
              <a:buFont typeface="Arial" charset="0"/>
              <a:buChar char="•"/>
            </a:pPr>
            <a:r>
              <a:rPr lang="en-US" sz="1400" dirty="0"/>
              <a:t>Survey approved but not deployed</a:t>
            </a:r>
          </a:p>
          <a:p>
            <a:pPr marL="144000" lvl="1" indent="-144000" defTabSz="622300">
              <a:lnSpc>
                <a:spcPct val="114000"/>
              </a:lnSpc>
              <a:spcBef>
                <a:spcPct val="0"/>
              </a:spcBef>
              <a:spcAft>
                <a:spcPct val="15000"/>
              </a:spcAft>
              <a:buFont typeface="Arial" charset="0"/>
              <a:buChar char="•"/>
            </a:pPr>
            <a:r>
              <a:rPr lang="en-US" sz="1400" dirty="0"/>
              <a:t>Recommended </a:t>
            </a:r>
            <a:r>
              <a:rPr lang="en-US" sz="1400" kern="1200" dirty="0"/>
              <a:t>action: Ethics approval</a:t>
            </a:r>
          </a:p>
        </p:txBody>
      </p:sp>
      <p:sp>
        <p:nvSpPr>
          <p:cNvPr id="29" name="Freeform 28"/>
          <p:cNvSpPr/>
          <p:nvPr/>
        </p:nvSpPr>
        <p:spPr>
          <a:xfrm>
            <a:off x="8308394" y="1604410"/>
            <a:ext cx="1544364" cy="503768"/>
          </a:xfrm>
          <a:custGeom>
            <a:avLst/>
            <a:gdLst>
              <a:gd name="connsiteX0" fmla="*/ 0 w 1544364"/>
              <a:gd name="connsiteY0" fmla="*/ 0 h 503768"/>
              <a:gd name="connsiteX1" fmla="*/ 1544364 w 1544364"/>
              <a:gd name="connsiteY1" fmla="*/ 0 h 503768"/>
              <a:gd name="connsiteX2" fmla="*/ 1544364 w 1544364"/>
              <a:gd name="connsiteY2" fmla="*/ 503768 h 503768"/>
              <a:gd name="connsiteX3" fmla="*/ 0 w 1544364"/>
              <a:gd name="connsiteY3" fmla="*/ 503768 h 503768"/>
              <a:gd name="connsiteX4" fmla="*/ 0 w 1544364"/>
              <a:gd name="connsiteY4" fmla="*/ 0 h 503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64" h="503768">
                <a:moveTo>
                  <a:pt x="0" y="0"/>
                </a:moveTo>
                <a:lnTo>
                  <a:pt x="1544364" y="0"/>
                </a:lnTo>
                <a:lnTo>
                  <a:pt x="1544364" y="503768"/>
                </a:lnTo>
                <a:lnTo>
                  <a:pt x="0" y="503768"/>
                </a:lnTo>
                <a:lnTo>
                  <a:pt x="0" y="0"/>
                </a:lnTo>
                <a:close/>
              </a:path>
            </a:pathLst>
          </a:custGeom>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400" kern="1200" dirty="0"/>
              <a:t>Distributed Survey</a:t>
            </a:r>
          </a:p>
        </p:txBody>
      </p:sp>
      <p:sp>
        <p:nvSpPr>
          <p:cNvPr id="5" name="Title 1"/>
          <p:cNvSpPr>
            <a:spLocks noGrp="1"/>
          </p:cNvSpPr>
          <p:nvPr>
            <p:ph type="title"/>
          </p:nvPr>
        </p:nvSpPr>
        <p:spPr>
          <a:xfrm>
            <a:off x="1261872" y="180017"/>
            <a:ext cx="9692640" cy="1325562"/>
          </a:xfrm>
        </p:spPr>
        <p:txBody>
          <a:bodyPr/>
          <a:lstStyle/>
          <a:p>
            <a:r>
              <a:rPr lang="en-NZ" dirty="0"/>
              <a:t>Data Collection Channels</a:t>
            </a:r>
          </a:p>
        </p:txBody>
      </p:sp>
      <p:sp>
        <p:nvSpPr>
          <p:cNvPr id="21" name="Oval 20"/>
          <p:cNvSpPr/>
          <p:nvPr/>
        </p:nvSpPr>
        <p:spPr>
          <a:xfrm>
            <a:off x="3375588" y="2292405"/>
            <a:ext cx="828942" cy="828942"/>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3600" dirty="0">
                <a:solidFill>
                  <a:schemeClr val="accent1">
                    <a:lumMod val="75000"/>
                  </a:schemeClr>
                </a:solidFill>
              </a:rPr>
              <a:t>✔</a:t>
            </a:r>
          </a:p>
        </p:txBody>
      </p:sp>
      <p:sp>
        <p:nvSpPr>
          <p:cNvPr id="22" name="Oval 21"/>
          <p:cNvSpPr/>
          <p:nvPr/>
        </p:nvSpPr>
        <p:spPr>
          <a:xfrm>
            <a:off x="5144954" y="2292405"/>
            <a:ext cx="828942" cy="828942"/>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3600" dirty="0">
                <a:solidFill>
                  <a:schemeClr val="accent1">
                    <a:lumMod val="75000"/>
                  </a:schemeClr>
                </a:solidFill>
              </a:rPr>
              <a:t>✔</a:t>
            </a:r>
          </a:p>
        </p:txBody>
      </p:sp>
      <p:sp>
        <p:nvSpPr>
          <p:cNvPr id="23" name="Oval 22"/>
          <p:cNvSpPr/>
          <p:nvPr/>
        </p:nvSpPr>
        <p:spPr>
          <a:xfrm>
            <a:off x="6914320" y="2292405"/>
            <a:ext cx="828942" cy="828942"/>
          </a:xfrm>
          <a:prstGeom prst="ellipse">
            <a:avLst/>
          </a:prstGeom>
          <a:noFill/>
          <a:ln w="28575">
            <a:solidFill>
              <a:srgbClr val="C06F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3600" dirty="0">
                <a:solidFill>
                  <a:srgbClr val="C06F16"/>
                </a:solidFill>
              </a:rPr>
              <a:t>✔</a:t>
            </a:r>
          </a:p>
        </p:txBody>
      </p:sp>
      <p:sp>
        <p:nvSpPr>
          <p:cNvPr id="20" name="Oval 19"/>
          <p:cNvSpPr/>
          <p:nvPr/>
        </p:nvSpPr>
        <p:spPr>
          <a:xfrm>
            <a:off x="1606222" y="2292405"/>
            <a:ext cx="828942" cy="828942"/>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3600" dirty="0">
                <a:solidFill>
                  <a:schemeClr val="accent1">
                    <a:lumMod val="75000"/>
                  </a:schemeClr>
                </a:solidFill>
              </a:rPr>
              <a:t>✔</a:t>
            </a:r>
          </a:p>
        </p:txBody>
      </p:sp>
      <p:sp>
        <p:nvSpPr>
          <p:cNvPr id="24" name="Oval 23"/>
          <p:cNvSpPr/>
          <p:nvPr/>
        </p:nvSpPr>
        <p:spPr>
          <a:xfrm>
            <a:off x="8683686" y="2292405"/>
            <a:ext cx="828942" cy="828942"/>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3600" dirty="0">
                <a:solidFill>
                  <a:srgbClr val="C00000"/>
                </a:solidFill>
              </a:rPr>
              <a:t>✘</a:t>
            </a:r>
          </a:p>
        </p:txBody>
      </p:sp>
      <p:pic>
        <p:nvPicPr>
          <p:cNvPr id="3" name="Picture 2"/>
          <p:cNvPicPr>
            <a:picLocks noChangeAspect="1"/>
          </p:cNvPicPr>
          <p:nvPr/>
        </p:nvPicPr>
        <p:blipFill>
          <a:blip r:embed="rId2">
            <a:clrChange>
              <a:clrFrom>
                <a:srgbClr val="FFFFFF"/>
              </a:clrFrom>
              <a:clrTo>
                <a:srgbClr val="FFFFFF">
                  <a:alpha val="0"/>
                </a:srgbClr>
              </a:clrTo>
            </a:clrChange>
          </a:blip>
          <a:stretch>
            <a:fillRect/>
          </a:stretch>
        </p:blipFill>
        <p:spPr>
          <a:xfrm>
            <a:off x="1707958" y="5496442"/>
            <a:ext cx="724996" cy="722872"/>
          </a:xfrm>
          <a:prstGeom prst="rect">
            <a:avLst/>
          </a:prstGeom>
        </p:spPr>
      </p:pic>
      <p:pic>
        <p:nvPicPr>
          <p:cNvPr id="4" name="Picture 3"/>
          <p:cNvPicPr>
            <a:picLocks noChangeAspect="1"/>
          </p:cNvPicPr>
          <p:nvPr/>
        </p:nvPicPr>
        <p:blipFill>
          <a:blip r:embed="rId3">
            <a:clrChange>
              <a:clrFrom>
                <a:srgbClr val="FFFFFF"/>
              </a:clrFrom>
              <a:clrTo>
                <a:srgbClr val="FFFFFF">
                  <a:alpha val="0"/>
                </a:srgbClr>
              </a:clrTo>
            </a:clrChange>
          </a:blip>
          <a:stretch>
            <a:fillRect/>
          </a:stretch>
        </p:blipFill>
        <p:spPr>
          <a:xfrm>
            <a:off x="3489098" y="5398803"/>
            <a:ext cx="601922" cy="852722"/>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4945309" y="5496442"/>
            <a:ext cx="1238672" cy="805317"/>
          </a:xfrm>
          <a:prstGeom prst="rect">
            <a:avLst/>
          </a:prstGeom>
        </p:spPr>
      </p:pic>
      <p:pic>
        <p:nvPicPr>
          <p:cNvPr id="10" name="Picture 9"/>
          <p:cNvPicPr>
            <a:picLocks noChangeAspect="1"/>
          </p:cNvPicPr>
          <p:nvPr/>
        </p:nvPicPr>
        <p:blipFill>
          <a:blip r:embed="rId5">
            <a:clrChange>
              <a:clrFrom>
                <a:srgbClr val="FFFFFF"/>
              </a:clrFrom>
              <a:clrTo>
                <a:srgbClr val="FFFFFF">
                  <a:alpha val="0"/>
                </a:srgbClr>
              </a:clrTo>
            </a:clrChange>
          </a:blip>
          <a:stretch>
            <a:fillRect/>
          </a:stretch>
        </p:blipFill>
        <p:spPr>
          <a:xfrm>
            <a:off x="6876640" y="5435137"/>
            <a:ext cx="866622" cy="866622"/>
          </a:xfrm>
          <a:prstGeom prst="rect">
            <a:avLst/>
          </a:prstGeom>
        </p:spPr>
      </p:pic>
      <p:pic>
        <p:nvPicPr>
          <p:cNvPr id="11" name="Picture 10"/>
          <p:cNvPicPr>
            <a:picLocks noChangeAspect="1"/>
          </p:cNvPicPr>
          <p:nvPr/>
        </p:nvPicPr>
        <p:blipFill>
          <a:blip r:embed="rId6">
            <a:clrChange>
              <a:clrFrom>
                <a:srgbClr val="FFFFFF"/>
              </a:clrFrom>
              <a:clrTo>
                <a:srgbClr val="FFFFFF">
                  <a:alpha val="0"/>
                </a:srgbClr>
              </a:clrTo>
            </a:clrChange>
          </a:blip>
          <a:stretch>
            <a:fillRect/>
          </a:stretch>
        </p:blipFill>
        <p:spPr>
          <a:xfrm>
            <a:off x="8799493" y="5509994"/>
            <a:ext cx="562166" cy="796402"/>
          </a:xfrm>
          <a:prstGeom prst="rect">
            <a:avLst/>
          </a:prstGeom>
        </p:spPr>
      </p:pic>
    </p:spTree>
    <p:extLst>
      <p:ext uri="{BB962C8B-B14F-4D97-AF65-F5344CB8AC3E}">
        <p14:creationId xmlns:p14="http://schemas.microsoft.com/office/powerpoint/2010/main" val="873030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6" grpId="0" animBg="1"/>
      <p:bldP spid="19" grpId="0" animBg="1"/>
      <p:bldP spid="18" grpId="0" animBg="1"/>
      <p:bldP spid="26" grpId="0" animBg="1"/>
      <p:bldP spid="25" grpId="0" animBg="1"/>
      <p:bldP spid="28" grpId="0" animBg="1"/>
      <p:bldP spid="27" grpId="0" animBg="1"/>
      <p:bldP spid="30" grpId="0" animBg="1"/>
      <p:bldP spid="29" grpId="0" animBg="1"/>
      <p:bldP spid="21" grpId="0" animBg="1"/>
      <p:bldP spid="22" grpId="0" animBg="1"/>
      <p:bldP spid="23" grpId="0" animBg="1"/>
      <p:bldP spid="20" grpId="0" animBg="1"/>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Chatbot, Website, or App?</a:t>
            </a:r>
          </a:p>
        </p:txBody>
      </p:sp>
      <p:sp>
        <p:nvSpPr>
          <p:cNvPr id="3" name="Content Placeholder 2"/>
          <p:cNvSpPr>
            <a:spLocks noGrp="1"/>
          </p:cNvSpPr>
          <p:nvPr>
            <p:ph idx="1"/>
          </p:nvPr>
        </p:nvSpPr>
        <p:spPr>
          <a:xfrm>
            <a:off x="1261872" y="1828800"/>
            <a:ext cx="3790949" cy="523875"/>
          </a:xfrm>
        </p:spPr>
        <p:txBody>
          <a:bodyPr>
            <a:normAutofit/>
          </a:bodyPr>
          <a:lstStyle/>
          <a:p>
            <a:pPr marL="0" indent="0">
              <a:buNone/>
            </a:pPr>
            <a:r>
              <a:rPr lang="en-NZ" sz="2800" dirty="0"/>
              <a:t>Poll</a:t>
            </a:r>
          </a:p>
        </p:txBody>
      </p:sp>
      <p:graphicFrame>
        <p:nvGraphicFramePr>
          <p:cNvPr id="4" name="Chart 3">
            <a:extLst>
              <a:ext uri="{FF2B5EF4-FFF2-40B4-BE49-F238E27FC236}">
                <a16:creationId xmlns:a16="http://schemas.microsoft.com/office/drawing/2014/main" id="{458811DC-CCA7-4688-B4DE-E2E62BCC833F}"/>
              </a:ext>
            </a:extLst>
          </p:cNvPr>
          <p:cNvGraphicFramePr/>
          <p:nvPr>
            <p:extLst>
              <p:ext uri="{D42A27DB-BD31-4B8C-83A1-F6EECF244321}">
                <p14:modId xmlns:p14="http://schemas.microsoft.com/office/powerpoint/2010/main" val="1117858264"/>
              </p:ext>
            </p:extLst>
          </p:nvPr>
        </p:nvGraphicFramePr>
        <p:xfrm>
          <a:off x="1108847" y="2251494"/>
          <a:ext cx="4096998" cy="3448532"/>
        </p:xfrm>
        <a:graphic>
          <a:graphicData uri="http://schemas.openxmlformats.org/drawingml/2006/chart">
            <c:chart xmlns:c="http://schemas.openxmlformats.org/drawingml/2006/chart" xmlns:r="http://schemas.openxmlformats.org/officeDocument/2006/relationships" r:id="rId2"/>
          </a:graphicData>
        </a:graphic>
      </p:graphicFrame>
      <p:sp>
        <p:nvSpPr>
          <p:cNvPr id="10" name="Content Placeholder 2"/>
          <p:cNvSpPr txBox="1">
            <a:spLocks/>
          </p:cNvSpPr>
          <p:nvPr/>
        </p:nvSpPr>
        <p:spPr>
          <a:xfrm>
            <a:off x="6000123" y="1828800"/>
            <a:ext cx="3790949" cy="523875"/>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r>
              <a:rPr lang="en-NZ" sz="2800" dirty="0"/>
              <a:t>Survey</a:t>
            </a:r>
          </a:p>
        </p:txBody>
      </p:sp>
      <p:graphicFrame>
        <p:nvGraphicFramePr>
          <p:cNvPr id="14" name="Chart 13">
            <a:extLst>
              <a:ext uri="{FF2B5EF4-FFF2-40B4-BE49-F238E27FC236}">
                <a16:creationId xmlns:a16="http://schemas.microsoft.com/office/drawing/2014/main" id="{458811DC-CCA7-4688-B4DE-E2E62BCC833F}"/>
              </a:ext>
            </a:extLst>
          </p:cNvPr>
          <p:cNvGraphicFramePr/>
          <p:nvPr>
            <p:extLst>
              <p:ext uri="{D42A27DB-BD31-4B8C-83A1-F6EECF244321}">
                <p14:modId xmlns:p14="http://schemas.microsoft.com/office/powerpoint/2010/main" val="858980369"/>
              </p:ext>
            </p:extLst>
          </p:nvPr>
        </p:nvGraphicFramePr>
        <p:xfrm>
          <a:off x="5306770" y="2251494"/>
          <a:ext cx="5177654" cy="3448532"/>
        </p:xfrm>
        <a:graphic>
          <a:graphicData uri="http://schemas.openxmlformats.org/drawingml/2006/chart">
            <c:chart xmlns:c="http://schemas.openxmlformats.org/drawingml/2006/chart" xmlns:r="http://schemas.openxmlformats.org/officeDocument/2006/relationships" r:id="rId3"/>
          </a:graphicData>
        </a:graphic>
      </p:graphicFrame>
      <p:sp>
        <p:nvSpPr>
          <p:cNvPr id="15" name="Rounded Rectangle 14"/>
          <p:cNvSpPr/>
          <p:nvPr/>
        </p:nvSpPr>
        <p:spPr>
          <a:xfrm>
            <a:off x="3354792" y="5582055"/>
            <a:ext cx="4485261" cy="79057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Ins="108000" rtlCol="0" anchor="ctr"/>
          <a:lstStyle/>
          <a:p>
            <a:pPr algn="r"/>
            <a:endParaRPr lang="en-NZ" b="1" dirty="0">
              <a:solidFill>
                <a:schemeClr val="accent6">
                  <a:lumMod val="75000"/>
                </a:schemeClr>
              </a:solidFill>
            </a:endParaRPr>
          </a:p>
        </p:txBody>
      </p:sp>
      <p:sp>
        <p:nvSpPr>
          <p:cNvPr id="5" name="Right Arrow 4"/>
          <p:cNvSpPr/>
          <p:nvPr/>
        </p:nvSpPr>
        <p:spPr>
          <a:xfrm>
            <a:off x="3509789" y="5672671"/>
            <a:ext cx="1928986" cy="602673"/>
          </a:xfrm>
          <a:prstGeom prst="rightArrow">
            <a:avLst/>
          </a:prstGeom>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Z"/>
          </a:p>
        </p:txBody>
      </p:sp>
      <p:sp>
        <p:nvSpPr>
          <p:cNvPr id="16" name="TextBox 15"/>
          <p:cNvSpPr txBox="1"/>
          <p:nvPr/>
        </p:nvSpPr>
        <p:spPr>
          <a:xfrm>
            <a:off x="5052821" y="5787715"/>
            <a:ext cx="2787232" cy="369332"/>
          </a:xfrm>
          <a:prstGeom prst="rect">
            <a:avLst/>
          </a:prstGeom>
          <a:noFill/>
        </p:spPr>
        <p:txBody>
          <a:bodyPr wrap="square" rIns="144000" rtlCol="0">
            <a:spAutoFit/>
          </a:bodyPr>
          <a:lstStyle/>
          <a:p>
            <a:pPr algn="r"/>
            <a:r>
              <a:rPr lang="en-NZ" b="1" dirty="0">
                <a:solidFill>
                  <a:schemeClr val="accent6">
                    <a:lumMod val="75000"/>
                  </a:schemeClr>
                </a:solidFill>
              </a:rPr>
              <a:t>Platform: Website</a:t>
            </a:r>
          </a:p>
        </p:txBody>
      </p:sp>
    </p:spTree>
    <p:extLst>
      <p:ext uri="{BB962C8B-B14F-4D97-AF65-F5344CB8AC3E}">
        <p14:creationId xmlns:p14="http://schemas.microsoft.com/office/powerpoint/2010/main" val="59564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250"/>
                                        <p:tgtEl>
                                          <p:spTgt spid="5"/>
                                        </p:tgtEl>
                                      </p:cBhvr>
                                    </p:animEffect>
                                  </p:childTnLst>
                                </p:cTn>
                              </p:par>
                              <p:par>
                                <p:cTn id="27" presetID="22" presetClass="entr" presetSubtype="8" fill="hold" grpId="0" nodeType="withEffect">
                                  <p:stCondLst>
                                    <p:cond delay="25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4" grpId="0">
        <p:bldAsOne/>
      </p:bldGraphic>
      <p:bldP spid="10" grpId="0"/>
      <p:bldGraphic spid="14" grpId="0">
        <p:bldAsOne/>
      </p:bldGraphic>
      <p:bldP spid="15" grpId="0" animBg="1"/>
      <p:bldP spid="5" grpId="0" animBg="1"/>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E99ED6D-365F-4CAE-942F-ECA78F74BD7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CD0FF873-0D97-4AE7-A97E-539910376DC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a:extLst>
              <a:ext uri="{FF2B5EF4-FFF2-40B4-BE49-F238E27FC236}">
                <a16:creationId xmlns:a16="http://schemas.microsoft.com/office/drawing/2014/main" id="{B82A5E06-7FC9-4C7F-BA49-988F3774E414}"/>
              </a:ext>
            </a:extLst>
          </p:cNvPr>
          <p:cNvGrpSpPr/>
          <p:nvPr/>
        </p:nvGrpSpPr>
        <p:grpSpPr>
          <a:xfrm>
            <a:off x="3853369" y="5474172"/>
            <a:ext cx="4485261" cy="790575"/>
            <a:chOff x="3354792" y="5582055"/>
            <a:chExt cx="4485261" cy="790575"/>
          </a:xfrm>
        </p:grpSpPr>
        <p:sp>
          <p:nvSpPr>
            <p:cNvPr id="17" name="Rounded Rectangle 14">
              <a:extLst>
                <a:ext uri="{FF2B5EF4-FFF2-40B4-BE49-F238E27FC236}">
                  <a16:creationId xmlns:a16="http://schemas.microsoft.com/office/drawing/2014/main" id="{A23E5603-4734-4F1A-8ED3-85810C22AC1A}"/>
                </a:ext>
              </a:extLst>
            </p:cNvPr>
            <p:cNvSpPr/>
            <p:nvPr/>
          </p:nvSpPr>
          <p:spPr>
            <a:xfrm>
              <a:off x="3354792" y="5582055"/>
              <a:ext cx="4485261" cy="79057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Ins="108000" rtlCol="0" anchor="ctr"/>
            <a:lstStyle/>
            <a:p>
              <a:pPr algn="r"/>
              <a:endParaRPr lang="en-NZ" b="1" dirty="0">
                <a:solidFill>
                  <a:schemeClr val="accent6">
                    <a:lumMod val="75000"/>
                  </a:schemeClr>
                </a:solidFill>
              </a:endParaRPr>
            </a:p>
          </p:txBody>
        </p:sp>
        <p:sp>
          <p:nvSpPr>
            <p:cNvPr id="18" name="Right Arrow 4">
              <a:extLst>
                <a:ext uri="{FF2B5EF4-FFF2-40B4-BE49-F238E27FC236}">
                  <a16:creationId xmlns:a16="http://schemas.microsoft.com/office/drawing/2014/main" id="{6E173552-25D9-413E-A6A6-FD2EE305F850}"/>
                </a:ext>
              </a:extLst>
            </p:cNvPr>
            <p:cNvSpPr/>
            <p:nvPr/>
          </p:nvSpPr>
          <p:spPr>
            <a:xfrm>
              <a:off x="3509789" y="5672671"/>
              <a:ext cx="1928986" cy="602673"/>
            </a:xfrm>
            <a:prstGeom prst="rightArrow">
              <a:avLst/>
            </a:prstGeom>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Z"/>
            </a:p>
          </p:txBody>
        </p:sp>
        <p:sp>
          <p:nvSpPr>
            <p:cNvPr id="19" name="TextBox 18">
              <a:extLst>
                <a:ext uri="{FF2B5EF4-FFF2-40B4-BE49-F238E27FC236}">
                  <a16:creationId xmlns:a16="http://schemas.microsoft.com/office/drawing/2014/main" id="{8A56C154-C4E7-4918-A85A-72F16C8461C1}"/>
                </a:ext>
              </a:extLst>
            </p:cNvPr>
            <p:cNvSpPr txBox="1"/>
            <p:nvPr/>
          </p:nvSpPr>
          <p:spPr>
            <a:xfrm>
              <a:off x="5052821" y="5787715"/>
              <a:ext cx="2787232" cy="369332"/>
            </a:xfrm>
            <a:prstGeom prst="rect">
              <a:avLst/>
            </a:prstGeom>
            <a:noFill/>
          </p:spPr>
          <p:txBody>
            <a:bodyPr wrap="square" rIns="144000" rtlCol="0">
              <a:spAutoFit/>
            </a:bodyPr>
            <a:lstStyle/>
            <a:p>
              <a:pPr algn="r"/>
              <a:r>
                <a:rPr lang="en-NZ" b="1" dirty="0">
                  <a:solidFill>
                    <a:schemeClr val="accent6">
                      <a:lumMod val="75000"/>
                    </a:schemeClr>
                  </a:solidFill>
                </a:rPr>
                <a:t>Platform: Website</a:t>
              </a:r>
            </a:p>
          </p:txBody>
        </p:sp>
      </p:grpSp>
      <p:pic>
        <p:nvPicPr>
          <p:cNvPr id="22" name="Content Placeholder 21" descr="A close up of a sign&#10;&#10;Description generated with very high confidence">
            <a:extLst>
              <a:ext uri="{FF2B5EF4-FFF2-40B4-BE49-F238E27FC236}">
                <a16:creationId xmlns:a16="http://schemas.microsoft.com/office/drawing/2014/main" id="{49BB5A54-CF04-4A77-B54F-9E0EDB405B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5690" y="999075"/>
            <a:ext cx="6920617" cy="4351338"/>
          </a:xfrm>
        </p:spPr>
      </p:pic>
    </p:spTree>
    <p:extLst>
      <p:ext uri="{BB962C8B-B14F-4D97-AF65-F5344CB8AC3E}">
        <p14:creationId xmlns:p14="http://schemas.microsoft.com/office/powerpoint/2010/main" val="690673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43A9F97-49F3-4F33-9731-B945EA136A10}"/>
              </a:ext>
            </a:extLst>
          </p:cNvPr>
          <p:cNvGrpSpPr/>
          <p:nvPr/>
        </p:nvGrpSpPr>
        <p:grpSpPr>
          <a:xfrm>
            <a:off x="8423519" y="0"/>
            <a:ext cx="2867426" cy="6820015"/>
            <a:chOff x="2037338" y="269885"/>
            <a:chExt cx="2867426" cy="6820015"/>
          </a:xfrm>
        </p:grpSpPr>
        <p:pic>
          <p:nvPicPr>
            <p:cNvPr id="6" name="Picture 5">
              <a:extLst>
                <a:ext uri="{FF2B5EF4-FFF2-40B4-BE49-F238E27FC236}">
                  <a16:creationId xmlns:a16="http://schemas.microsoft.com/office/drawing/2014/main" id="{F92C18D7-C1B3-4C82-8AB2-8C2B28F070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7339" y="269885"/>
              <a:ext cx="2867425" cy="3167505"/>
            </a:xfrm>
            <a:prstGeom prst="rect">
              <a:avLst/>
            </a:prstGeom>
          </p:spPr>
        </p:pic>
        <p:pic>
          <p:nvPicPr>
            <p:cNvPr id="8" name="Picture 7">
              <a:extLst>
                <a:ext uri="{FF2B5EF4-FFF2-40B4-BE49-F238E27FC236}">
                  <a16:creationId xmlns:a16="http://schemas.microsoft.com/office/drawing/2014/main" id="{85FDD8FE-A97D-475C-9EE1-0A24435CDD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7338" y="3641368"/>
              <a:ext cx="2867425" cy="3448532"/>
            </a:xfrm>
            <a:prstGeom prst="rect">
              <a:avLst/>
            </a:prstGeom>
          </p:spPr>
        </p:pic>
      </p:grpSp>
      <p:sp>
        <p:nvSpPr>
          <p:cNvPr id="2" name="Title 1">
            <a:extLst>
              <a:ext uri="{FF2B5EF4-FFF2-40B4-BE49-F238E27FC236}">
                <a16:creationId xmlns:a16="http://schemas.microsoft.com/office/drawing/2014/main" id="{F3F1EFEF-D672-4ABF-B977-D77CD738C6EB}"/>
              </a:ext>
            </a:extLst>
          </p:cNvPr>
          <p:cNvSpPr>
            <a:spLocks noGrp="1"/>
          </p:cNvSpPr>
          <p:nvPr>
            <p:ph type="title"/>
          </p:nvPr>
        </p:nvSpPr>
        <p:spPr/>
        <p:txBody>
          <a:bodyPr/>
          <a:lstStyle/>
          <a:p>
            <a:r>
              <a:rPr lang="en-AU" dirty="0"/>
              <a:t>Data collection</a:t>
            </a:r>
          </a:p>
        </p:txBody>
      </p:sp>
      <p:sp>
        <p:nvSpPr>
          <p:cNvPr id="3" name="Content Placeholder 2">
            <a:extLst>
              <a:ext uri="{FF2B5EF4-FFF2-40B4-BE49-F238E27FC236}">
                <a16:creationId xmlns:a16="http://schemas.microsoft.com/office/drawing/2014/main" id="{CED793AE-0C14-48BE-BFD8-B0C50F681C9D}"/>
              </a:ext>
            </a:extLst>
          </p:cNvPr>
          <p:cNvSpPr>
            <a:spLocks noGrp="1"/>
          </p:cNvSpPr>
          <p:nvPr>
            <p:ph idx="1"/>
          </p:nvPr>
        </p:nvSpPr>
        <p:spPr>
          <a:xfrm>
            <a:off x="1261872" y="1828800"/>
            <a:ext cx="8595360" cy="4351337"/>
          </a:xfrm>
        </p:spPr>
        <p:txBody>
          <a:bodyPr/>
          <a:lstStyle/>
          <a:p>
            <a:r>
              <a:rPr lang="en-AU" dirty="0"/>
              <a:t>Survey generation – show final survey</a:t>
            </a:r>
          </a:p>
          <a:p>
            <a:r>
              <a:rPr lang="en-AU" strike="sngStrike" dirty="0"/>
              <a:t>Results </a:t>
            </a:r>
            <a:r>
              <a:rPr lang="en-AU" dirty="0"/>
              <a:t>(Just focus on what we’ve gained from the high level perspective)</a:t>
            </a:r>
            <a:endParaRPr lang="en-AU" strike="sngStrike" dirty="0"/>
          </a:p>
          <a:p>
            <a:r>
              <a:rPr lang="en-AU" dirty="0"/>
              <a:t>What we’ve learnt</a:t>
            </a:r>
          </a:p>
        </p:txBody>
      </p:sp>
      <p:graphicFrame>
        <p:nvGraphicFramePr>
          <p:cNvPr id="13" name="Table 12">
            <a:extLst>
              <a:ext uri="{FF2B5EF4-FFF2-40B4-BE49-F238E27FC236}">
                <a16:creationId xmlns:a16="http://schemas.microsoft.com/office/drawing/2014/main" id="{3BAF76E4-0DCC-434A-A537-1897763D7AFD}"/>
              </a:ext>
            </a:extLst>
          </p:cNvPr>
          <p:cNvGraphicFramePr>
            <a:graphicFrameLocks noGrp="1"/>
          </p:cNvGraphicFramePr>
          <p:nvPr>
            <p:extLst>
              <p:ext uri="{D42A27DB-BD31-4B8C-83A1-F6EECF244321}">
                <p14:modId xmlns:p14="http://schemas.microsoft.com/office/powerpoint/2010/main" val="1933934700"/>
              </p:ext>
            </p:extLst>
          </p:nvPr>
        </p:nvGraphicFramePr>
        <p:xfrm>
          <a:off x="709691" y="4080668"/>
          <a:ext cx="7532073" cy="1376680"/>
        </p:xfrm>
        <a:graphic>
          <a:graphicData uri="http://schemas.openxmlformats.org/drawingml/2006/table">
            <a:tbl>
              <a:tblPr firstRow="1" bandRow="1">
                <a:tableStyleId>{5C22544A-7EE6-4342-B048-85BDC9FD1C3A}</a:tableStyleId>
              </a:tblPr>
              <a:tblGrid>
                <a:gridCol w="2510691">
                  <a:extLst>
                    <a:ext uri="{9D8B030D-6E8A-4147-A177-3AD203B41FA5}">
                      <a16:colId xmlns:a16="http://schemas.microsoft.com/office/drawing/2014/main" val="817500141"/>
                    </a:ext>
                  </a:extLst>
                </a:gridCol>
                <a:gridCol w="2510691">
                  <a:extLst>
                    <a:ext uri="{9D8B030D-6E8A-4147-A177-3AD203B41FA5}">
                      <a16:colId xmlns:a16="http://schemas.microsoft.com/office/drawing/2014/main" val="3157120958"/>
                    </a:ext>
                  </a:extLst>
                </a:gridCol>
                <a:gridCol w="2510691">
                  <a:extLst>
                    <a:ext uri="{9D8B030D-6E8A-4147-A177-3AD203B41FA5}">
                      <a16:colId xmlns:a16="http://schemas.microsoft.com/office/drawing/2014/main" val="1394952444"/>
                    </a:ext>
                  </a:extLst>
                </a:gridCol>
              </a:tblGrid>
              <a:tr h="370840">
                <a:tc>
                  <a:txBody>
                    <a:bodyPr/>
                    <a:lstStyle/>
                    <a:p>
                      <a:pPr algn="ctr"/>
                      <a:r>
                        <a:rPr lang="en-AU" sz="1200" dirty="0"/>
                        <a:t>Positives of current solution</a:t>
                      </a:r>
                    </a:p>
                  </a:txBody>
                  <a:tcPr/>
                </a:tc>
                <a:tc>
                  <a:txBody>
                    <a:bodyPr/>
                    <a:lstStyle/>
                    <a:p>
                      <a:pPr algn="ctr"/>
                      <a:r>
                        <a:rPr lang="en-AU" sz="1200" dirty="0"/>
                        <a:t>Negatives of current solution</a:t>
                      </a:r>
                    </a:p>
                  </a:txBody>
                  <a:tcPr/>
                </a:tc>
                <a:tc>
                  <a:txBody>
                    <a:bodyPr/>
                    <a:lstStyle/>
                    <a:p>
                      <a:pPr algn="ctr"/>
                      <a:r>
                        <a:rPr lang="en-AU" sz="1200" dirty="0"/>
                        <a:t>Improvements given</a:t>
                      </a:r>
                    </a:p>
                  </a:txBody>
                  <a:tcPr/>
                </a:tc>
                <a:extLst>
                  <a:ext uri="{0D108BD9-81ED-4DB2-BD59-A6C34878D82A}">
                    <a16:rowId xmlns:a16="http://schemas.microsoft.com/office/drawing/2014/main" val="2874099807"/>
                  </a:ext>
                </a:extLst>
              </a:tr>
              <a:tr h="370840">
                <a:tc>
                  <a:txBody>
                    <a:bodyPr/>
                    <a:lstStyle/>
                    <a:p>
                      <a:pPr marL="285750" indent="-285750">
                        <a:buFont typeface="Wingdings" panose="05000000000000000000" pitchFamily="2" charset="2"/>
                        <a:buChar char="ü"/>
                      </a:pPr>
                      <a:r>
                        <a:rPr lang="en-AU" sz="1200" dirty="0"/>
                        <a:t>Informative</a:t>
                      </a:r>
                    </a:p>
                    <a:p>
                      <a:pPr marL="285750" indent="-285750">
                        <a:buFont typeface="Wingdings" panose="05000000000000000000" pitchFamily="2" charset="2"/>
                        <a:buChar char="ü"/>
                      </a:pPr>
                      <a:r>
                        <a:rPr lang="en-AU" sz="1200" dirty="0"/>
                        <a:t>Easy to access and use</a:t>
                      </a:r>
                    </a:p>
                    <a:p>
                      <a:pPr marL="285750" indent="-285750">
                        <a:buFont typeface="Wingdings" panose="05000000000000000000" pitchFamily="2" charset="2"/>
                        <a:buChar char="ü"/>
                      </a:pPr>
                      <a:r>
                        <a:rPr lang="en-AU" sz="1200" dirty="0"/>
                        <a:t>Convenient layout</a:t>
                      </a:r>
                    </a:p>
                    <a:p>
                      <a:pPr marL="285750" indent="-285750">
                        <a:buFont typeface="Wingdings" panose="05000000000000000000" pitchFamily="2" charset="2"/>
                        <a:buChar char="ü"/>
                      </a:pPr>
                      <a:r>
                        <a:rPr lang="en-AU" sz="1200" dirty="0"/>
                        <a:t>Studying options</a:t>
                      </a:r>
                    </a:p>
                  </a:txBody>
                  <a:tcPr/>
                </a:tc>
                <a:tc>
                  <a:txBody>
                    <a:bodyPr/>
                    <a:lstStyle/>
                    <a:p>
                      <a:pPr marL="285750" indent="-285750">
                        <a:buFont typeface="Century Schoolbook" panose="02040604050505020304" pitchFamily="18" charset="0"/>
                        <a:buChar char="×"/>
                      </a:pPr>
                      <a:r>
                        <a:rPr lang="en-AU" sz="1200" dirty="0"/>
                        <a:t>Hard to navigate</a:t>
                      </a:r>
                    </a:p>
                    <a:p>
                      <a:pPr marL="285750" indent="-285750">
                        <a:buFont typeface="Century Schoolbook" panose="02040604050505020304" pitchFamily="18" charset="0"/>
                        <a:buChar char="×"/>
                      </a:pPr>
                      <a:r>
                        <a:rPr lang="en-AU" sz="1200" dirty="0"/>
                        <a:t>Incomplete information</a:t>
                      </a:r>
                    </a:p>
                    <a:p>
                      <a:pPr marL="285750" indent="-285750">
                        <a:buFont typeface="Century Schoolbook" panose="02040604050505020304" pitchFamily="18" charset="0"/>
                        <a:buChar char="×"/>
                      </a:pPr>
                      <a:r>
                        <a:rPr lang="en-AU" sz="1200" dirty="0"/>
                        <a:t>Outdated courses</a:t>
                      </a:r>
                    </a:p>
                    <a:p>
                      <a:pPr marL="285750" indent="-285750">
                        <a:buFont typeface="Century Schoolbook" panose="02040604050505020304" pitchFamily="18" charset="0"/>
                        <a:buChar char="×"/>
                      </a:pPr>
                      <a:endParaRPr lang="en-AU" sz="1200" dirty="0"/>
                    </a:p>
                  </a:txBody>
                  <a:tcPr/>
                </a:tc>
                <a:tc>
                  <a:txBody>
                    <a:bodyPr/>
                    <a:lstStyle/>
                    <a:p>
                      <a:pPr marL="285750" indent="-285750">
                        <a:buFont typeface="Courier New" panose="02070309020205020404" pitchFamily="49" charset="0"/>
                        <a:buChar char="o"/>
                      </a:pPr>
                      <a:r>
                        <a:rPr lang="en-AU" sz="1200" dirty="0"/>
                        <a:t>Interactive study options</a:t>
                      </a:r>
                    </a:p>
                    <a:p>
                      <a:pPr marL="285750" indent="-285750">
                        <a:buFont typeface="Courier New" panose="02070309020205020404" pitchFamily="49" charset="0"/>
                        <a:buChar char="o"/>
                      </a:pPr>
                      <a:r>
                        <a:rPr lang="en-AU" sz="1200" dirty="0"/>
                        <a:t>Course suggestion</a:t>
                      </a:r>
                    </a:p>
                    <a:p>
                      <a:pPr marL="285750" indent="-285750">
                        <a:buFont typeface="Courier New" panose="02070309020205020404" pitchFamily="49" charset="0"/>
                        <a:buChar char="o"/>
                      </a:pPr>
                      <a:r>
                        <a:rPr lang="en-AU" sz="1200" dirty="0"/>
                        <a:t>Filtering courses</a:t>
                      </a:r>
                    </a:p>
                    <a:p>
                      <a:pPr marL="285750" indent="-285750">
                        <a:buFont typeface="Courier New" panose="02070309020205020404" pitchFamily="49" charset="0"/>
                        <a:buChar char="o"/>
                      </a:pPr>
                      <a:r>
                        <a:rPr lang="en-AU" sz="1200" dirty="0"/>
                        <a:t>Quick preview of courses</a:t>
                      </a:r>
                    </a:p>
                    <a:p>
                      <a:pPr marL="285750" indent="-285750">
                        <a:buFont typeface="Courier New" panose="02070309020205020404" pitchFamily="49" charset="0"/>
                        <a:buChar char="o"/>
                      </a:pPr>
                      <a:r>
                        <a:rPr lang="en-AU" sz="1200" dirty="0"/>
                        <a:t>Consultation services</a:t>
                      </a:r>
                    </a:p>
                  </a:txBody>
                  <a:tcPr/>
                </a:tc>
                <a:extLst>
                  <a:ext uri="{0D108BD9-81ED-4DB2-BD59-A6C34878D82A}">
                    <a16:rowId xmlns:a16="http://schemas.microsoft.com/office/drawing/2014/main" val="3120188446"/>
                  </a:ext>
                </a:extLst>
              </a:tr>
            </a:tbl>
          </a:graphicData>
        </a:graphic>
      </p:graphicFrame>
    </p:spTree>
    <p:extLst>
      <p:ext uri="{BB962C8B-B14F-4D97-AF65-F5344CB8AC3E}">
        <p14:creationId xmlns:p14="http://schemas.microsoft.com/office/powerpoint/2010/main" val="2946652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8B5C77-4BDA-4067-A71D-C3FE90E216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6521" y="3380890"/>
            <a:ext cx="4877481" cy="3477110"/>
          </a:xfrm>
          <a:prstGeom prst="rect">
            <a:avLst/>
          </a:prstGeom>
        </p:spPr>
      </p:pic>
      <p:sp>
        <p:nvSpPr>
          <p:cNvPr id="2" name="Title 1">
            <a:extLst>
              <a:ext uri="{FF2B5EF4-FFF2-40B4-BE49-F238E27FC236}">
                <a16:creationId xmlns:a16="http://schemas.microsoft.com/office/drawing/2014/main" id="{1E3922D8-E22A-4768-A1F3-5582BC45D1F7}"/>
              </a:ext>
            </a:extLst>
          </p:cNvPr>
          <p:cNvSpPr>
            <a:spLocks noGrp="1"/>
          </p:cNvSpPr>
          <p:nvPr>
            <p:ph type="title"/>
          </p:nvPr>
        </p:nvSpPr>
        <p:spPr/>
        <p:txBody>
          <a:bodyPr/>
          <a:lstStyle/>
          <a:p>
            <a:r>
              <a:rPr lang="en-AU" dirty="0"/>
              <a:t>Data collection</a:t>
            </a:r>
          </a:p>
        </p:txBody>
      </p:sp>
      <p:sp>
        <p:nvSpPr>
          <p:cNvPr id="3" name="Content Placeholder 2">
            <a:extLst>
              <a:ext uri="{FF2B5EF4-FFF2-40B4-BE49-F238E27FC236}">
                <a16:creationId xmlns:a16="http://schemas.microsoft.com/office/drawing/2014/main" id="{CCC2D333-AD4B-46B3-98D7-535E883DDB0B}"/>
              </a:ext>
            </a:extLst>
          </p:cNvPr>
          <p:cNvSpPr>
            <a:spLocks noGrp="1"/>
          </p:cNvSpPr>
          <p:nvPr>
            <p:ph idx="1"/>
          </p:nvPr>
        </p:nvSpPr>
        <p:spPr/>
        <p:txBody>
          <a:bodyPr/>
          <a:lstStyle/>
          <a:p>
            <a:r>
              <a:rPr lang="en-AU" dirty="0"/>
              <a:t>Poll generation</a:t>
            </a:r>
          </a:p>
          <a:p>
            <a:pPr lvl="1"/>
            <a:r>
              <a:rPr lang="en-AU" dirty="0"/>
              <a:t>Replicated question 1 with different wording</a:t>
            </a:r>
          </a:p>
          <a:p>
            <a:r>
              <a:rPr lang="en-AU" dirty="0"/>
              <a:t>Posting poll to Facebook (with results)</a:t>
            </a:r>
          </a:p>
          <a:p>
            <a:pPr lvl="1"/>
            <a:r>
              <a:rPr lang="en-AU" dirty="0"/>
              <a:t>Posted at optimal time for receiving votes</a:t>
            </a:r>
          </a:p>
          <a:p>
            <a:r>
              <a:rPr lang="en-AU" dirty="0"/>
              <a:t>What we’ve learnt </a:t>
            </a:r>
          </a:p>
          <a:p>
            <a:pPr lvl="1"/>
            <a:r>
              <a:rPr lang="en-AU" dirty="0"/>
              <a:t>(that website is much more desirable; agrees with survey results)</a:t>
            </a:r>
          </a:p>
          <a:p>
            <a:pPr lvl="1"/>
            <a:r>
              <a:rPr lang="en-AU" dirty="0"/>
              <a:t>Strengthens the idea around a website design</a:t>
            </a:r>
          </a:p>
        </p:txBody>
      </p:sp>
    </p:spTree>
    <p:extLst>
      <p:ext uri="{BB962C8B-B14F-4D97-AF65-F5344CB8AC3E}">
        <p14:creationId xmlns:p14="http://schemas.microsoft.com/office/powerpoint/2010/main" val="437747055"/>
      </p:ext>
    </p:extLst>
  </p:cSld>
  <p:clrMapOvr>
    <a:masterClrMapping/>
  </p:clrMapOvr>
</p:sld>
</file>

<file path=ppt/theme/theme1.xml><?xml version="1.0" encoding="utf-8"?>
<a:theme xmlns:a="http://schemas.openxmlformats.org/drawingml/2006/main" name="View">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1208</TotalTime>
  <Words>704</Words>
  <Application>Microsoft Office PowerPoint</Application>
  <PresentationFormat>Widescreen</PresentationFormat>
  <Paragraphs>219</Paragraphs>
  <Slides>20</Slides>
  <Notes>1</Notes>
  <HiddenSlides>5</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Arial Unicode MS</vt:lpstr>
      <vt:lpstr>Arial</vt:lpstr>
      <vt:lpstr>Calibri</vt:lpstr>
      <vt:lpstr>Century Schoolbook</vt:lpstr>
      <vt:lpstr>Courier New</vt:lpstr>
      <vt:lpstr>Garamond</vt:lpstr>
      <vt:lpstr>Helvetica</vt:lpstr>
      <vt:lpstr>Segoe UI</vt:lpstr>
      <vt:lpstr>Wingdings</vt:lpstr>
      <vt:lpstr>Wingdings 2</vt:lpstr>
      <vt:lpstr>View</vt:lpstr>
      <vt:lpstr>AI Course Selection</vt:lpstr>
      <vt:lpstr>Progress</vt:lpstr>
      <vt:lpstr>Our Story</vt:lpstr>
      <vt:lpstr>Project Timeline</vt:lpstr>
      <vt:lpstr>Data Collection Channels</vt:lpstr>
      <vt:lpstr>Chatbot, Website, or App?</vt:lpstr>
      <vt:lpstr>PowerPoint Presentation</vt:lpstr>
      <vt:lpstr>Data collection</vt:lpstr>
      <vt:lpstr>Data collection</vt:lpstr>
      <vt:lpstr>Data collection</vt:lpstr>
      <vt:lpstr>Data collection</vt:lpstr>
      <vt:lpstr>PowerPoint Presentation</vt:lpstr>
      <vt:lpstr>PowerPoint Presentation</vt:lpstr>
      <vt:lpstr>PowerPoint Presentation</vt:lpstr>
      <vt:lpstr>Define phase (Summary)</vt:lpstr>
      <vt:lpstr>Planned Features</vt:lpstr>
      <vt:lpstr>Intelligent Search</vt:lpstr>
      <vt:lpstr>PowerPoint Presentation</vt:lpstr>
      <vt:lpstr>AI Architecture</vt:lpstr>
      <vt:lpstr>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AICourse</dc:title>
  <dc:creator>Christopher Kim;u6060661@anu.edu.au</dc:creator>
  <cp:lastModifiedBy>Yong Lim</cp:lastModifiedBy>
  <cp:revision>177</cp:revision>
  <dcterms:created xsi:type="dcterms:W3CDTF">2018-03-22T09:00:38Z</dcterms:created>
  <dcterms:modified xsi:type="dcterms:W3CDTF">2018-03-26T13:56:31Z</dcterms:modified>
</cp:coreProperties>
</file>